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59" autoAdjust="0"/>
  </p:normalViewPr>
  <p:slideViewPr>
    <p:cSldViewPr>
      <p:cViewPr varScale="1">
        <p:scale>
          <a:sx n="65" d="100"/>
          <a:sy n="65" d="100"/>
        </p:scale>
        <p:origin x="8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C59D8-0765-4443-A555-2C6B583B95C6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428D7-B338-45B0-9040-A95B4A3FC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5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28D7-B338-45B0-9040-A95B4A3FCF0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913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д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4177" y="1680191"/>
            <a:ext cx="3275648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20ГГ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766" y="2107416"/>
            <a:ext cx="758846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4177" y="1333944"/>
            <a:ext cx="3275648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Месяц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143" y="4720038"/>
            <a:ext cx="7567715" cy="1101897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Ключевая фраза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91BBC0-FAFE-4A57-9925-6182B74C4CB1}"/>
              </a:ext>
            </a:extLst>
          </p:cNvPr>
          <p:cNvSpPr/>
          <p:nvPr/>
        </p:nvSpPr>
        <p:spPr>
          <a:xfrm>
            <a:off x="2267319" y="4453465"/>
            <a:ext cx="4590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  <p:transition spd="med" advClick="0" advTm="2000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Текст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4177" y="4222969"/>
            <a:ext cx="3275648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+7 678-555-0128</a:t>
            </a:r>
          </a:p>
        </p:txBody>
      </p:sp>
      <p:sp>
        <p:nvSpPr>
          <p:cNvPr id="18" name="Текст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4177" y="3927698"/>
            <a:ext cx="3275648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143" y="2655075"/>
            <a:ext cx="7567715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Афанасий Быков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51792" y="5230724"/>
            <a:ext cx="4440417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bykov@example.com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34177" y="4929014"/>
            <a:ext cx="3275648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Эл. почта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142" y="993494"/>
            <a:ext cx="7578093" cy="1517356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40A1271-E1E7-40AB-9552-9B4249544008}"/>
              </a:ext>
            </a:extLst>
          </p:cNvPr>
          <p:cNvSpPr/>
          <p:nvPr/>
        </p:nvSpPr>
        <p:spPr>
          <a:xfrm>
            <a:off x="2934176" y="2421953"/>
            <a:ext cx="3294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  <p:transition spd="med" advClick="0" advTm="2000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766" y="2107416"/>
            <a:ext cx="758846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91BBC0-FAFE-4A57-9925-6182B74C4CB1}"/>
              </a:ext>
            </a:extLst>
          </p:cNvPr>
          <p:cNvSpPr/>
          <p:nvPr/>
        </p:nvSpPr>
        <p:spPr>
          <a:xfrm>
            <a:off x="3659886" y="4453465"/>
            <a:ext cx="1824228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766" y="4720036"/>
            <a:ext cx="758846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  <p:transition spd="med" advClick="0" advTm="2000"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8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70" y="1747488"/>
            <a:ext cx="3321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  <p:transition spd="med" advClick="0" advTm="2000">
    <p:pull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8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70" y="1747488"/>
            <a:ext cx="3321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2" name="Объект 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  <p:transition spd="med" advClick="0" advTm="2000">
    <p:pull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8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70" y="1747488"/>
            <a:ext cx="3321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840864"/>
            <a:ext cx="3868340" cy="664211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Объект 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4" name="Текст 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840863"/>
            <a:ext cx="3887391" cy="6642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Объект 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  <p:transition spd="med" advClick="0" advTm="2000">
    <p:pull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8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70" y="2105709"/>
            <a:ext cx="281178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177592"/>
            <a:ext cx="2949178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009" y="457200"/>
            <a:ext cx="4629150" cy="5408613"/>
          </a:xfrm>
        </p:spPr>
        <p:txBody>
          <a:bodyPr rtlCol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  <p:transition spd="med" advClick="0" advTm="2000">
    <p:pull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8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70" y="2105709"/>
            <a:ext cx="281178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177592"/>
            <a:ext cx="2949178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Рисунок 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887391" y="457201"/>
            <a:ext cx="4629150" cy="5403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  <p:transition spd="med" advClick="0" advTm="2000">
    <p:pull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/>
        </p:nvSpPr>
        <p:spPr>
          <a:xfrm>
            <a:off x="2209385" y="1667974"/>
            <a:ext cx="4725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  <p:transition spd="med" advClick="0" advTm="2000">
    <p:pull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  <p:transition spd="med" advClick="0" advTm="2000">
    <p:pull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57630"/>
            <a:ext cx="78867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/>
        </p:nvSpPr>
        <p:spPr>
          <a:xfrm>
            <a:off x="1513332" y="1667974"/>
            <a:ext cx="6117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1" name="Текст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683" y="1960171"/>
            <a:ext cx="662015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1901" y="1984172"/>
            <a:ext cx="2327333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5481" y="1960171"/>
            <a:ext cx="662015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08454" y="1984172"/>
            <a:ext cx="1682939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5" name="Текст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0066" y="1977950"/>
            <a:ext cx="662015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3039" y="2001951"/>
            <a:ext cx="2219337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5045" y="3103993"/>
            <a:ext cx="127396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39013" y="3103993"/>
            <a:ext cx="127396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6095" y="3103993"/>
            <a:ext cx="1949398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07717" y="3102450"/>
            <a:ext cx="279481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42780" y="5751926"/>
            <a:ext cx="6658440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96094" y="5070254"/>
            <a:ext cx="19493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18035" y="5070254"/>
            <a:ext cx="27844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4" name="Рисунок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5043" y="3976866"/>
            <a:ext cx="2455164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596095" y="4041034"/>
            <a:ext cx="19493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907716" y="4041034"/>
            <a:ext cx="19494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  <p:transition spd="med" advClick="0" advTm="2000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3410712"/>
            <a:ext cx="894969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981036"/>
            <a:ext cx="78867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 b="1">
                <a:latin typeface="+mn-lt"/>
              </a:defRPr>
            </a:lvl1pPr>
          </a:lstStyle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2361543" y="480436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942478"/>
            <a:ext cx="78867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  <p:transition spd="med" advClick="0" advTm="2000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51435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1169256"/>
            <a:ext cx="3964436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136036"/>
            <a:ext cx="3964436" cy="857098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69" y="1992586"/>
            <a:ext cx="3672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50" y="3100270"/>
            <a:ext cx="3966722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  <p:transition spd="med" advClick="0" advTm="2000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9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1093460"/>
            <a:ext cx="3990290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060240"/>
            <a:ext cx="3990290" cy="882524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020" y="1916790"/>
            <a:ext cx="3672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3423" y="1125545"/>
            <a:ext cx="3530882" cy="1849304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  <p:transition spd="med" advClick="0" advTm="2000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метка для двух разде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9737" y="2738212"/>
            <a:ext cx="3137738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651" y="1835245"/>
            <a:ext cx="78866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70341" y="2738212"/>
            <a:ext cx="3137738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9737" y="3428502"/>
            <a:ext cx="3274219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70341" y="3428502"/>
            <a:ext cx="3274219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57630"/>
            <a:ext cx="78867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/>
        </p:nvSpPr>
        <p:spPr>
          <a:xfrm>
            <a:off x="3396151" y="1667974"/>
            <a:ext cx="237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  <p:transition spd="med" advClick="0" advTm="2000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0936" y="3359239"/>
            <a:ext cx="3268266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1246188"/>
            <a:ext cx="3268266" cy="2161001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/>
        </p:nvSpPr>
        <p:spPr>
          <a:xfrm>
            <a:off x="683908" y="3191969"/>
            <a:ext cx="297637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Диаграмма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5236029" y="1246189"/>
            <a:ext cx="3213497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  <p:transition spd="med" advClick="0" advTm="2000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12672" y="3359239"/>
            <a:ext cx="1947672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2672" y="1757775"/>
            <a:ext cx="2002394" cy="1325563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/>
        </p:nvSpPr>
        <p:spPr>
          <a:xfrm>
            <a:off x="6512672" y="3191969"/>
            <a:ext cx="1944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Таблица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683418" y="1505434"/>
            <a:ext cx="4920854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  <p:transition spd="med" advClick="0" advTm="2000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9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651" y="1835245"/>
            <a:ext cx="78866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57630"/>
            <a:ext cx="78867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БОЛЬШИМ ИЗОБРАЖЕНИЕМ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668B9DC-C6AF-45D4-BBA3-A5EF781EAB7F}"/>
              </a:ext>
            </a:extLst>
          </p:cNvPr>
          <p:cNvSpPr/>
          <p:nvPr/>
        </p:nvSpPr>
        <p:spPr>
          <a:xfrm>
            <a:off x="716281" y="1667974"/>
            <a:ext cx="7722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  <p:transition spd="med" advClick="0" advTm="2000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68874"/>
            <a:ext cx="78867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ВИДЕО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Мультимедиа 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1046988" y="1497770"/>
            <a:ext cx="7050024" cy="42153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мультимедиа</a:t>
            </a:r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  <p:transition spd="med" advClick="0" advTm="2000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5959" y="6118485"/>
            <a:ext cx="4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34C357C5-6251-4218-8E52-9F64A2A5E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1184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fld id="{257001E3-16C1-4F29-8C15-15137EA0534E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118485"/>
            <a:ext cx="2549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transition spd="med" advClick="0" advTm="2000">
    <p:pull dir="r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lookandtravel.ru/wp-content/uploads/2010/06/Korea-Seoul-Changdeokgung.jpg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lookandtravel.ru/wp-content/uploads/2010/06/Changdeokgung-palace.jpg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ookandtravel.ru/wp-content/gallery/hvason/hvason-4.jpg" TargetMode="External"/><Relationship Id="rId13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12" Type="http://schemas.openxmlformats.org/officeDocument/2006/relationships/hyperlink" Target="https://www.lookandtravel.ru/wp-content/gallery/hvason/hvason-6.jpg" TargetMode="External"/><Relationship Id="rId2" Type="http://schemas.openxmlformats.org/officeDocument/2006/relationships/hyperlink" Target="https://www.lookandtravel.ru/wp-content/gallery/hvason/hvason-10.j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ookandtravel.ru/wp-content/gallery/hvason/hvason-3.jpg" TargetMode="External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0" Type="http://schemas.openxmlformats.org/officeDocument/2006/relationships/hyperlink" Target="https://www.lookandtravel.ru/wp-content/gallery/hvason/hvason-5.jpg" TargetMode="External"/><Relationship Id="rId4" Type="http://schemas.openxmlformats.org/officeDocument/2006/relationships/hyperlink" Target="https://www.lookandtravel.ru/wp-content/gallery/hvason/hvason-2.jpg" TargetMode="External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lookandtravel.ru/wp-content/uploads/2010/06/tumuli_park.jpg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lookandtravel.ru/wp-content/uploads/2010/06/Korea-Haeinsa-Tripitaka.jpg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lookandtravel.ru/wp-content/uploads/2010/06/seul.jpg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945659" cy="1500197"/>
          </a:xfrm>
        </p:spPr>
        <p:txBody>
          <a:bodyPr/>
          <a:lstStyle/>
          <a:p>
            <a:pPr algn="l"/>
            <a:r>
              <a:rPr lang="ru-RU" sz="6000" dirty="0" smtClean="0">
                <a:solidFill>
                  <a:schemeClr val="accent1">
                    <a:lumMod val="25000"/>
                    <a:lumOff val="75000"/>
                  </a:schemeClr>
                </a:solidFill>
              </a:rPr>
              <a:t>Визитная Карточка</a:t>
            </a:r>
            <a:endParaRPr lang="ru-RU" sz="6000" dirty="0">
              <a:solidFill>
                <a:schemeClr val="accent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2857496"/>
            <a:ext cx="7588469" cy="29592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wert\Desktop\0032-032-JUzhnaja-Korej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357298"/>
            <a:ext cx="6072229" cy="424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503783"/>
            <a:ext cx="9215470" cy="1107996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/>
              <a:t>Выполнила: ученица 8 «б» класса</a:t>
            </a:r>
          </a:p>
          <a:p>
            <a:r>
              <a:rPr lang="ru-RU" sz="1600" dirty="0" err="1" smtClean="0"/>
              <a:t>Мульдарова</a:t>
            </a:r>
            <a:r>
              <a:rPr lang="ru-RU" sz="1600" dirty="0" smtClean="0"/>
              <a:t> Лейла</a:t>
            </a:r>
          </a:p>
          <a:p>
            <a:r>
              <a:rPr lang="ru-RU" sz="1600" dirty="0" smtClean="0"/>
              <a:t> МКОУ "</a:t>
            </a:r>
            <a:r>
              <a:rPr lang="ru-RU" sz="1600" dirty="0" err="1" smtClean="0"/>
              <a:t>Султанянгиюртовская</a:t>
            </a:r>
            <a:r>
              <a:rPr lang="ru-RU" sz="1600" dirty="0" smtClean="0"/>
              <a:t> </a:t>
            </a:r>
            <a:r>
              <a:rPr lang="ru-RU" sz="1600" dirty="0" smtClean="0"/>
              <a:t>СОШ </a:t>
            </a:r>
            <a:r>
              <a:rPr lang="ru-RU" sz="1600" dirty="0" smtClean="0"/>
              <a:t>им</a:t>
            </a:r>
            <a:r>
              <a:rPr lang="ru-RU" sz="1600" dirty="0" smtClean="0"/>
              <a:t>. </a:t>
            </a:r>
            <a:r>
              <a:rPr lang="ru-RU" sz="1600" dirty="0" err="1" smtClean="0"/>
              <a:t>Юсупа</a:t>
            </a:r>
            <a:r>
              <a:rPr lang="ru-RU" sz="1600" dirty="0" smtClean="0"/>
              <a:t> </a:t>
            </a:r>
            <a:r>
              <a:rPr lang="ru-RU" sz="1600" dirty="0" smtClean="0"/>
              <a:t>Акаева»</a:t>
            </a:r>
            <a:endParaRPr lang="ru-RU" sz="1600" dirty="0" smtClean="0"/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6357958"/>
            <a:ext cx="87484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Кизилюртовский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район, РД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Учитель: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Османова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Сакинат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Загидовна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med" advClick="0" advTm="2000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58" y="1825625"/>
            <a:ext cx="8158192" cy="3389325"/>
          </a:xfrm>
        </p:spPr>
        <p:txBody>
          <a:bodyPr>
            <a:normAutofit fontScale="77500" lnSpcReduction="20000"/>
          </a:bodyPr>
          <a:lstStyle/>
          <a:p>
            <a:r>
              <a:rPr lang="ru-RU" sz="5200" dirty="0" err="1" smtClean="0"/>
              <a:t>Чхандокгун</a:t>
            </a:r>
            <a:r>
              <a:rPr lang="ru-RU" sz="5200" dirty="0" smtClean="0"/>
              <a:t> служил основной резиденцией для многих королей династии Ли и известен своим садом с превосходной ландшафтной архитектурой, павильонами, прудами и уютными лесными массивами.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://www.lookandtravel.ru/wp-content/uploads/2010/06/Korea-Seoul-Changdeokgung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857364"/>
            <a:ext cx="580178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214422"/>
            <a:ext cx="7886700" cy="45719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В окрестностях столицы сосредоточено немало интересных мест – гигантский дольмен бронзового века, парк-музей «Корейская деревня», крепость </a:t>
            </a:r>
            <a:r>
              <a:rPr lang="ru-RU" sz="2700" dirty="0" err="1" smtClean="0"/>
              <a:t>Хвасон</a:t>
            </a:r>
            <a:r>
              <a:rPr lang="ru-RU" sz="2700" dirty="0" smtClean="0"/>
              <a:t>, гробницы династии Ли на территории государственного дендрария в </a:t>
            </a:r>
            <a:r>
              <a:rPr lang="ru-RU" sz="2700" dirty="0" err="1" smtClean="0"/>
              <a:t>Кванныне</a:t>
            </a:r>
            <a:r>
              <a:rPr lang="ru-RU" sz="27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ttp://www.lookandtravel.ru/wp-content/uploads/2010/06/Changdeokgung-palace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928802"/>
            <a:ext cx="636851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2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vason-10">
            <a:hlinkClick r:id="rId2" tooltip="&quot;&quot;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2143116"/>
            <a:ext cx="2476514" cy="135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vason-2">
            <a:hlinkClick r:id="rId4" tooltip="&quot;&quot;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4143380"/>
            <a:ext cx="2536469" cy="162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vason-3">
            <a:hlinkClick r:id="rId6" tooltip="&quot;&quot;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 flipV="1">
            <a:off x="3071802" y="2714620"/>
            <a:ext cx="2464094" cy="17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vason-4">
            <a:hlinkClick r:id="rId8" tooltip="&quot;&quot;"/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29256" y="2071678"/>
            <a:ext cx="171451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vason-5">
            <a:hlinkClick r:id="rId10" tooltip="&quot;&quot;"/>
          </p:cNvPr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868" y="5214950"/>
            <a:ext cx="2000263" cy="142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vason-6">
            <a:hlinkClick r:id="rId12" tooltip="&quot;&quot;"/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15074" y="4000504"/>
            <a:ext cx="2254891" cy="168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Восточные районы страны считаются основным пляжным районом страны — здесь расположены одни из лучших в стране пляжей</a:t>
            </a:r>
            <a:endParaRPr lang="ru-RU" sz="2800" dirty="0"/>
          </a:p>
        </p:txBody>
      </p:sp>
      <p:pic>
        <p:nvPicPr>
          <p:cNvPr id="4" name="Содержимое 3" descr="C:\Users\wert\Desktop\Beaches-in-South-Korea-Haeundae-Beach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7643866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2000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214290"/>
            <a:ext cx="7886700" cy="200026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Национальный парк </a:t>
            </a:r>
            <a:r>
              <a:rPr lang="ru-RU" sz="3100" dirty="0" err="1" smtClean="0"/>
              <a:t>Сораксан</a:t>
            </a:r>
            <a:r>
              <a:rPr lang="ru-RU" sz="3100" dirty="0" smtClean="0"/>
              <a:t>, находящийся на побережье Японского моря, на территории гор </a:t>
            </a:r>
            <a:r>
              <a:rPr lang="ru-RU" sz="3100" dirty="0" err="1" smtClean="0"/>
              <a:t>Сораксан</a:t>
            </a:r>
            <a:r>
              <a:rPr lang="ru-RU" sz="3100" dirty="0" smtClean="0"/>
              <a:t>, считается одним из самых живописных мест в мире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wert\Desktop\seoraksan-national-park-autumn-12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785926"/>
            <a:ext cx="5535006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2000">
    <p:push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206486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Пусан</a:t>
            </a:r>
            <a:r>
              <a:rPr lang="ru-RU" sz="2400" dirty="0" smtClean="0"/>
              <a:t> – главный морской порт Кореи и второй по величине город страны. Среди наиболее интересных мест города – парк </a:t>
            </a:r>
            <a:r>
              <a:rPr lang="ru-RU" sz="2400" dirty="0" err="1" smtClean="0"/>
              <a:t>Ендусан</a:t>
            </a:r>
            <a:r>
              <a:rPr lang="ru-RU" sz="2400" dirty="0" smtClean="0"/>
              <a:t>, мемориальное кладбище ООН, а также огромный рыбный рынок </a:t>
            </a:r>
            <a:r>
              <a:rPr lang="ru-RU" sz="2400" dirty="0" err="1" smtClean="0"/>
              <a:t>Чагальчхи</a:t>
            </a:r>
            <a:r>
              <a:rPr lang="ru-RU" sz="2400" dirty="0" smtClean="0"/>
              <a:t> и парк </a:t>
            </a:r>
            <a:r>
              <a:rPr lang="ru-RU" sz="2400" dirty="0" err="1" smtClean="0"/>
              <a:t>Тхэчжондэ</a:t>
            </a:r>
            <a:endParaRPr lang="ru-RU" sz="2400" dirty="0"/>
          </a:p>
        </p:txBody>
      </p:sp>
      <p:pic>
        <p:nvPicPr>
          <p:cNvPr id="4" name="Содержимое 3" descr="C:\Users\wert\Desktop\DSCF215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000240"/>
            <a:ext cx="6531089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2000"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wert\Desktop\temple-in-pusan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500306"/>
            <a:ext cx="6158974" cy="385127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 advClick="0" advTm="2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wert\Desktop\재한유엔기념공원-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000240"/>
            <a:ext cx="6499114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2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C:\Users\wert\Desktop\651be28c2f8ee0fc4f90f89dcf9bc92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00174"/>
            <a:ext cx="6572296" cy="4676789"/>
          </a:xfrm>
          <a:prstGeom prst="flowChartPunchedTap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softEdge rad="127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2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 smtClean="0"/>
              <a:t>Южная  Корея — Государство общей площадью 98,5 тыс. кв. км, находится на северо-востоке Азии и занимает южную часть Корейского полуострова. На севере граничит с КНДР.</a:t>
            </a:r>
          </a:p>
          <a:p>
            <a:pPr fontAlgn="base"/>
            <a:r>
              <a:rPr lang="ru-RU" dirty="0" smtClean="0"/>
              <a:t>На востоке омывается Японским морем, на юге и юго-востоке – Корейским проливом, на западе – Желтым морем.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/>
              <a:t>ЮЖНАЯ КОРЕЯ</a:t>
            </a:r>
            <a:endParaRPr lang="ru-RU" dirty="0"/>
          </a:p>
        </p:txBody>
      </p:sp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785794"/>
            <a:ext cx="7886700" cy="904895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В окрестностях города интересны также горячие источники </a:t>
            </a:r>
            <a:r>
              <a:rPr lang="ru-RU" sz="3100" dirty="0" err="1" smtClean="0"/>
              <a:t>Тонхэ</a:t>
            </a:r>
            <a:r>
              <a:rPr lang="ru-RU" sz="3100" dirty="0" smtClean="0"/>
              <a:t>, парк </a:t>
            </a:r>
            <a:r>
              <a:rPr lang="ru-RU" sz="3100" dirty="0" err="1" smtClean="0"/>
              <a:t>Кымган</a:t>
            </a:r>
            <a:r>
              <a:rPr lang="ru-RU" sz="3100" dirty="0" smtClean="0"/>
              <a:t> и храмы </a:t>
            </a:r>
            <a:r>
              <a:rPr lang="ru-RU" sz="3100" dirty="0" err="1" smtClean="0"/>
              <a:t>Помоса</a:t>
            </a:r>
            <a:r>
              <a:rPr lang="ru-RU" sz="3100" dirty="0" smtClean="0"/>
              <a:t> и </a:t>
            </a:r>
            <a:r>
              <a:rPr lang="ru-RU" sz="3100" dirty="0" err="1" smtClean="0"/>
              <a:t>Тхондоса</a:t>
            </a:r>
            <a:r>
              <a:rPr lang="ru-RU" sz="31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wert\Desktop\IMG_206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857364"/>
            <a:ext cx="3837112" cy="2963747"/>
          </a:xfrm>
          <a:prstGeom prst="bevel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ert\Desktop\busan-pomosa0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571876"/>
            <a:ext cx="4357718" cy="3071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2000"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В 1988 г. Южная Корея присоединилась к Конвенции об охране наследия мировой культуры и естественных достопримечательностей. Три главнейших национальных сокровища Кореи 9 декабря 1995 г. были впервые включены ЮНЕСКО в список мирового культурного наследия</a:t>
            </a:r>
            <a:endParaRPr lang="ru-RU" sz="2000" dirty="0"/>
          </a:p>
        </p:txBody>
      </p:sp>
      <p:pic>
        <p:nvPicPr>
          <p:cNvPr id="4" name="Содержимое 3" descr="C:\Users\wert\Desktop\yuzhnaya-koreya-stan-te-monahom-na-neskol-ko-dney-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4429156" cy="41434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wert\Desktop\Beomeos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14488"/>
            <a:ext cx="3908761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blipFill dpi="0" rotWithShape="1">
            <a:blip r:embed="rId2">
              <a:alphaModFix amt="27000"/>
            </a:blip>
            <a:srcRect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. Наибольшее количество памятников старины сосредоточено в </a:t>
            </a:r>
            <a:r>
              <a:rPr lang="ru-RU" dirty="0" err="1" smtClean="0"/>
              <a:t>Кенджу</a:t>
            </a:r>
            <a:r>
              <a:rPr lang="ru-RU" dirty="0" smtClean="0"/>
              <a:t> – городе на юго-востоке страны, столице древнего королевства </a:t>
            </a:r>
            <a:r>
              <a:rPr lang="ru-RU" dirty="0" err="1" smtClean="0"/>
              <a:t>Силла</a:t>
            </a:r>
            <a:r>
              <a:rPr lang="ru-RU" dirty="0" smtClean="0"/>
              <a:t> (57 — 935 гг. н. э.)</a:t>
            </a:r>
          </a:p>
          <a:p>
            <a:r>
              <a:rPr lang="ru-RU" dirty="0" smtClean="0"/>
              <a:t>Там находится старейший буддистский храм </a:t>
            </a:r>
            <a:r>
              <a:rPr lang="ru-RU" dirty="0" err="1" smtClean="0"/>
              <a:t>Пульгукса</a:t>
            </a:r>
            <a:r>
              <a:rPr lang="ru-RU" dirty="0" smtClean="0"/>
              <a:t> («Монастырь царства Будды»), с всемирно известным Колоколом </a:t>
            </a:r>
            <a:r>
              <a:rPr lang="ru-RU" dirty="0" err="1" smtClean="0"/>
              <a:t>Эмилле</a:t>
            </a:r>
            <a:r>
              <a:rPr lang="ru-RU" dirty="0" smtClean="0"/>
              <a:t> (3,78 м. в высоту и два с небольшим метра в диаметре), сооруженный в 751-774 гг.</a:t>
            </a:r>
          </a:p>
          <a:p>
            <a:r>
              <a:rPr lang="ru-RU" dirty="0" smtClean="0"/>
              <a:t>Главный павильон </a:t>
            </a:r>
            <a:r>
              <a:rPr lang="ru-RU" dirty="0" err="1" smtClean="0"/>
              <a:t>Тэунджон</a:t>
            </a:r>
            <a:r>
              <a:rPr lang="ru-RU" dirty="0" smtClean="0"/>
              <a:t>, а также парк </a:t>
            </a:r>
            <a:r>
              <a:rPr lang="ru-RU" dirty="0" err="1" smtClean="0"/>
              <a:t>Тумули</a:t>
            </a:r>
            <a:r>
              <a:rPr lang="ru-RU" dirty="0" smtClean="0"/>
              <a:t>, </a:t>
            </a:r>
            <a:r>
              <a:rPr lang="ru-RU" dirty="0" err="1" smtClean="0"/>
              <a:t>Онын</a:t>
            </a:r>
            <a:r>
              <a:rPr lang="ru-RU" dirty="0" smtClean="0"/>
              <a:t> (Пять гробниц), </a:t>
            </a:r>
            <a:r>
              <a:rPr lang="ru-RU" dirty="0" err="1" smtClean="0"/>
              <a:t>Чхомсондэ</a:t>
            </a:r>
            <a:r>
              <a:rPr lang="ru-RU" dirty="0" smtClean="0"/>
              <a:t> (древнейшая из сохранившихся до наших дней обсерваторий), гробница полководца Ким Ю Сина и гора </a:t>
            </a:r>
            <a:r>
              <a:rPr lang="ru-RU" dirty="0" err="1" smtClean="0"/>
              <a:t>Намсан</a:t>
            </a:r>
            <a:r>
              <a:rPr lang="ru-RU" dirty="0" smtClean="0"/>
              <a:t> с пагодами и развалинами монастырей.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2000"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www.lookandtravel.ru/wp-content/uploads/2010/06/tumuli_park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1825624"/>
            <a:ext cx="7500990" cy="4532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28650" y="1428736"/>
            <a:ext cx="7886700" cy="474822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Всемирной известностью пользуется уникальный пещерный храм </a:t>
            </a:r>
            <a:r>
              <a:rPr lang="ru-RU" dirty="0" err="1" smtClean="0"/>
              <a:t>Соккурам</a:t>
            </a:r>
            <a:r>
              <a:rPr lang="ru-RU" dirty="0" smtClean="0"/>
              <a:t> на вершине горы </a:t>
            </a:r>
            <a:r>
              <a:rPr lang="ru-RU" dirty="0" err="1" smtClean="0"/>
              <a:t>Тхохамсан</a:t>
            </a:r>
            <a:r>
              <a:rPr lang="ru-RU" dirty="0" smtClean="0"/>
              <a:t>, служившей </a:t>
            </a:r>
            <a:r>
              <a:rPr lang="ru-RU" dirty="0" err="1" smtClean="0"/>
              <a:t>Силла</a:t>
            </a:r>
            <a:r>
              <a:rPr lang="ru-RU" dirty="0" smtClean="0"/>
              <a:t> естественной защитой от набегов. Храм состоит из главного купольного зала, небольшого квадратного аванзала и соединяющего их веерообразного коридора.</a:t>
            </a:r>
          </a:p>
          <a:p>
            <a:r>
              <a:rPr lang="ru-RU" dirty="0" smtClean="0"/>
              <a:t>Главная фигура в центре круглого зала — статуя Будды, сидящего со скрещенными ногами на восьмигранном пьедестале. Это единственный в  Азии пещерный храм, где главная фигура расположена в центре зала. Главная фигура окружена 39 бодхисатвами, 10 </a:t>
            </a:r>
            <a:r>
              <a:rPr lang="ru-RU" dirty="0" err="1" smtClean="0"/>
              <a:t>наханами</a:t>
            </a:r>
            <a:r>
              <a:rPr lang="ru-RU" dirty="0" smtClean="0"/>
              <a:t> (учениками Будды), а также </a:t>
            </a:r>
            <a:r>
              <a:rPr lang="ru-RU" dirty="0" err="1" smtClean="0"/>
              <a:t>дэвами</a:t>
            </a:r>
            <a:r>
              <a:rPr lang="ru-RU" dirty="0" smtClean="0"/>
              <a:t> и небесными воеводами, символизирующими собой «Чистую Землю» — обитель Будды.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2000"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В монастыре </a:t>
            </a:r>
            <a:r>
              <a:rPr lang="ru-RU" sz="1800" dirty="0" err="1" smtClean="0"/>
              <a:t>Хэинса</a:t>
            </a:r>
            <a:r>
              <a:rPr lang="ru-RU" sz="1800" dirty="0" smtClean="0"/>
              <a:t> в провинции </a:t>
            </a:r>
            <a:r>
              <a:rPr lang="ru-RU" sz="1800" dirty="0" err="1" smtClean="0"/>
              <a:t>Кенсан-Намдо</a:t>
            </a:r>
            <a:r>
              <a:rPr lang="ru-RU" sz="1800" dirty="0" smtClean="0"/>
              <a:t> хранится «</a:t>
            </a:r>
            <a:r>
              <a:rPr lang="ru-RU" sz="1800" dirty="0" err="1" smtClean="0"/>
              <a:t>Трипитака</a:t>
            </a:r>
            <a:r>
              <a:rPr lang="ru-RU" sz="1800" dirty="0" smtClean="0"/>
              <a:t> </a:t>
            </a:r>
            <a:r>
              <a:rPr lang="ru-RU" sz="1800" dirty="0" err="1" smtClean="0"/>
              <a:t>Кореана</a:t>
            </a:r>
            <a:r>
              <a:rPr lang="ru-RU" sz="1800" dirty="0" smtClean="0"/>
              <a:t>» (самое полное из сохранившихся в Восточной Азии собраний буддийских писаний). Хранилище «</a:t>
            </a:r>
            <a:r>
              <a:rPr lang="ru-RU" sz="1800" dirty="0" err="1" smtClean="0"/>
              <a:t>Трипитака</a:t>
            </a:r>
            <a:r>
              <a:rPr lang="ru-RU" sz="1800" dirty="0" smtClean="0"/>
              <a:t> </a:t>
            </a:r>
            <a:r>
              <a:rPr lang="ru-RU" sz="1800" dirty="0" err="1" smtClean="0"/>
              <a:t>Кореана</a:t>
            </a:r>
            <a:r>
              <a:rPr lang="ru-RU" sz="1800" dirty="0" smtClean="0"/>
              <a:t>», зарегистрированное как национальное сокровище, это два длинных здания на севере и на юге, которые вместе с двумя небольшими флигелями на востоке и на западе образуют квадрат</a:t>
            </a:r>
            <a:endParaRPr lang="ru-RU" sz="1800" dirty="0"/>
          </a:p>
        </p:txBody>
      </p:sp>
      <p:pic>
        <p:nvPicPr>
          <p:cNvPr id="4" name="Содержимое 3" descr="http://www.lookandtravel.ru/wp-content/uploads/2010/06/Korea-Haeinsa-Tripitaka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2214554"/>
            <a:ext cx="7215238" cy="373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ru-RU" dirty="0" smtClean="0"/>
              <a:t>Эти постройки в стиле архитектуры раннего периода </a:t>
            </a:r>
            <a:r>
              <a:rPr lang="ru-RU" dirty="0" err="1" smtClean="0"/>
              <a:t>Чосон</a:t>
            </a:r>
            <a:r>
              <a:rPr lang="ru-RU" dirty="0" smtClean="0"/>
              <a:t> примечательны не только своим изяществом, но и особенно уникальной конструкцией — их создатели сумели без каких-либо специальных устройств обеспечить в зданиях оптимальную вентиляцию, благодаря чему печатные доски-клише прекрасно сохранились спустя многие века.</a:t>
            </a:r>
          </a:p>
          <a:p>
            <a:pPr fontAlgn="base"/>
            <a:r>
              <a:rPr lang="ru-RU" dirty="0" smtClean="0"/>
              <a:t>Фольклорная деревня, которая находится в 50 минутах езды от Сеула, предлагает вниманию туристов все, что связано с традиционным укладом жизни, она состоит из домов, типичных для разных корейских провинций.	</a:t>
            </a:r>
          </a:p>
          <a:p>
            <a:pPr fontAlgn="base"/>
            <a:r>
              <a:rPr lang="ru-RU" dirty="0" smtClean="0"/>
              <a:t>Регулярно по выходным в деревне устраиваются всевозможные уличные представления, свадебные церемонии, похоронные процессии, цирковые номера, состязания по запуску воздушных змеев, народные танцы, соревнования по традиционным видам спорта.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571480"/>
            <a:ext cx="7886700" cy="1357322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Ландшафт страны разнообразен, но 70% территории покрыто горами. Вдоль береговой линии расположено более 3000 островов. Самая высокая гора </a:t>
            </a:r>
            <a:r>
              <a:rPr lang="ru-RU" sz="2200" dirty="0" err="1" smtClean="0"/>
              <a:t>Халласан</a:t>
            </a:r>
            <a:r>
              <a:rPr lang="ru-RU" sz="2200" dirty="0" smtClean="0"/>
              <a:t> (1950 м.), расположена на острове </a:t>
            </a:r>
            <a:r>
              <a:rPr lang="ru-RU" sz="2200" dirty="0" err="1" smtClean="0"/>
              <a:t>Чечжудо</a:t>
            </a:r>
            <a:r>
              <a:rPr lang="ru-RU" sz="22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wert\Desktop\d7140621def7ba23a4159c5b6647d5c022c0f0cc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857364"/>
            <a:ext cx="3786214" cy="4748227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wert\Desktop\imgp58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4817225" cy="30590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5643570" y="714356"/>
            <a:ext cx="32147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Климат умеренный муссонный. Особенно хорошая погода весной и осенью, когда небо чисто и безоблачно, тепло и ласково греет солнце.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643314"/>
            <a:ext cx="32861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Лето жаркое (до +35 С), </a:t>
            </a:r>
            <a:r>
              <a:rPr lang="ru-RU" sz="2800" dirty="0" err="1">
                <a:solidFill>
                  <a:schemeClr val="bg1"/>
                </a:solidFill>
              </a:rPr>
              <a:t>с</a:t>
            </a:r>
            <a:r>
              <a:rPr lang="ru-RU" sz="2800" dirty="0">
                <a:solidFill>
                  <a:schemeClr val="bg1"/>
                </a:solidFill>
              </a:rPr>
              <a:t> частыми и сильными дождями во время муссонного сезона (июнь-июль).</a:t>
            </a:r>
          </a:p>
        </p:txBody>
      </p:sp>
      <p:pic>
        <p:nvPicPr>
          <p:cNvPr id="7" name="Рисунок 6" descr="C:\Users\wert\Desktop\193_climate_best-country_1572081196_crop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643314"/>
            <a:ext cx="4929222" cy="29279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 advClick="0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4607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Население в Корее около 46 млн. человек, 99% — корейцы. Язык Корейский. В современном корейском языке существует несколько диалектов, но в настоящее время большинство корейцев пользуется литературным языком, в основе которого лежит </a:t>
            </a:r>
            <a:r>
              <a:rPr lang="ru-RU" dirty="0" err="1" smtClean="0"/>
              <a:t>сеульский</a:t>
            </a:r>
            <a:r>
              <a:rPr lang="ru-RU" dirty="0" smtClean="0"/>
              <a:t> диалект. Почти все указатели на улицах, транспорте и т.п. дублированы на английском, но большинство корейцев разговорным английским не владеют.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wert\Desktop\depositphotos_7197833-stock-photo-korea-buddh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143116"/>
            <a:ext cx="652700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14348" y="214290"/>
            <a:ext cx="82867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Большинство корейцев исповедует буддизм, однако в последнее время быстро растет влияние христианства – как протестантизма, так и католицизма. Небольшое количество верующих являются последователями шаманизма и конфуцианства. Около 40% населения – атеисты.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2000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214290"/>
            <a:ext cx="7886700" cy="174625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Столица Южной Кореи – Сеул – один из самых безопасных городов в мире. Он является не только административной столицей, но и крупнейшим историческим, политическим, экономическим, культурным и образовательным центром страны</a:t>
            </a:r>
            <a:endParaRPr lang="ru-RU" dirty="0"/>
          </a:p>
        </p:txBody>
      </p:sp>
      <p:pic>
        <p:nvPicPr>
          <p:cNvPr id="4" name="Рисунок 3" descr="http://www.lookandtravel.ru/wp-content/uploads/2010/06/seul.jp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071678"/>
            <a:ext cx="607223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2071678"/>
            <a:ext cx="8086754" cy="40005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 Сеуле сохранились четыре королевских дворца династии </a:t>
            </a:r>
            <a:r>
              <a:rPr lang="ru-RU" sz="3200" dirty="0" err="1" smtClean="0"/>
              <a:t>Чосон</a:t>
            </a:r>
            <a:r>
              <a:rPr lang="ru-RU" sz="3200" dirty="0" smtClean="0"/>
              <a:t>. «Визитной карточкой» города считается </a:t>
            </a:r>
            <a:r>
              <a:rPr lang="ru-RU" sz="3200" dirty="0" err="1" smtClean="0"/>
              <a:t>Кенбоккун</a:t>
            </a:r>
            <a:r>
              <a:rPr lang="ru-RU" sz="3200" dirty="0" smtClean="0"/>
              <a:t>, старейший королевский дворец эпохи.</a:t>
            </a:r>
            <a:endParaRPr lang="ru-RU" sz="3200" dirty="0"/>
          </a:p>
        </p:txBody>
      </p:sp>
    </p:spTree>
  </p:cSld>
  <p:clrMapOvr>
    <a:masterClrMapping/>
  </p:clrMapOvr>
  <p:transition spd="med" advClick="0" advTm="5000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Не менее интересны дворцы </a:t>
            </a:r>
            <a:r>
              <a:rPr lang="ru-RU" sz="2800" dirty="0" err="1" smtClean="0"/>
              <a:t>Чхандокгун</a:t>
            </a:r>
            <a:r>
              <a:rPr lang="ru-RU" sz="2800" dirty="0" smtClean="0"/>
              <a:t> и </a:t>
            </a:r>
            <a:r>
              <a:rPr lang="ru-RU" sz="2800" dirty="0" err="1" smtClean="0"/>
              <a:t>Чхангенгун</a:t>
            </a:r>
            <a:r>
              <a:rPr lang="ru-RU" sz="2800" dirty="0" smtClean="0"/>
              <a:t>, с великолепно спланированными садами и классической архитектурой, которые являются центром исторического ядра города</a:t>
            </a:r>
            <a:endParaRPr lang="ru-RU" sz="2800" dirty="0"/>
          </a:p>
        </p:txBody>
      </p:sp>
      <p:pic>
        <p:nvPicPr>
          <p:cNvPr id="4" name="Содержимое 3" descr="C:\Users\wert\Desktop\lyM07mhDTrU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928802"/>
            <a:ext cx="580178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22977542_win32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677657_TF22977542" id="{BFD103F6-B756-4241-8A62-8A5DCCFC94F1}" vid="{BDB6EC45-ADC3-492A-B1CD-3D723C23B06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tf22977542_win32</Template>
  <TotalTime>326</TotalTime>
  <Words>760</Words>
  <Application>Microsoft Office PowerPoint</Application>
  <PresentationFormat>Экран (4:3)</PresentationFormat>
  <Paragraphs>35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Franklin Gothic Book</vt:lpstr>
      <vt:lpstr>Gill Sans MT</vt:lpstr>
      <vt:lpstr>Times New Roman</vt:lpstr>
      <vt:lpstr>tf22977542_win32</vt:lpstr>
      <vt:lpstr>Визитная Карточка</vt:lpstr>
      <vt:lpstr>ЮЖНАЯ КОРЕЯ</vt:lpstr>
      <vt:lpstr>Ландшафт страны разнообразен, но 70% территории покрыто горами. Вдоль береговой линии расположено более 3000 островов. Самая высокая гора Халласан (1950 м.), расположена на острове Чечжудо.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менее интересны дворцы Чхандокгун и Чхангенгун, с великолепно спланированными садами и классической архитектурой, которые являются центром исторического ядра города</vt:lpstr>
      <vt:lpstr>Презентация PowerPoint</vt:lpstr>
      <vt:lpstr>Презентация PowerPoint</vt:lpstr>
      <vt:lpstr>В окрестностях столицы сосредоточено немало интересных мест – гигантский дольмен бронзового века, парк-музей «Корейская деревня», крепость Хвасон, гробницы династии Ли на территории государственного дендрария в Кванныне. </vt:lpstr>
      <vt:lpstr>Презентация PowerPoint</vt:lpstr>
      <vt:lpstr>Восточные районы страны считаются основным пляжным районом страны — здесь расположены одни из лучших в стране пляжей</vt:lpstr>
      <vt:lpstr>Национальный парк Сораксан, находящийся на побережье Японского моря, на территории гор Сораксан, считается одним из самых живописных мест в мире </vt:lpstr>
      <vt:lpstr>Пусан – главный морской порт Кореи и второй по величине город страны. Среди наиболее интересных мест города – парк Ендусан, мемориальное кладбище ООН, а также огромный рыбный рынок Чагальчхи и парк Тхэчжондэ</vt:lpstr>
      <vt:lpstr>Презентация PowerPoint</vt:lpstr>
      <vt:lpstr>Презентация PowerPoint</vt:lpstr>
      <vt:lpstr>Презентация PowerPoint</vt:lpstr>
      <vt:lpstr>В окрестностях города интересны также горячие источники Тонхэ, парк Кымган и храмы Помоса и Тхондоса. </vt:lpstr>
      <vt:lpstr>В 1988 г. Южная Корея присоединилась к Конвенции об охране наследия мировой культуры и естественных достопримечательностей. Три главнейших национальных сокровища Кореи 9 декабря 1995 г. были впервые включены ЮНЕСКО в список мирового культурного наследия</vt:lpstr>
      <vt:lpstr>Презентация PowerPoint</vt:lpstr>
      <vt:lpstr>Презентация PowerPoint</vt:lpstr>
      <vt:lpstr>Презентация PowerPoint</vt:lpstr>
      <vt:lpstr>В монастыре Хэинса в провинции Кенсан-Намдо хранится «Трипитака Кореана» (самое полное из сохранившихся в Восточной Азии собраний буддийских писаний). Хранилище «Трипитака Кореана», зарегистрированное как национальное сокровище, это два длинных здания на севере и на юге, которые вместе с двумя небольшими флигелями на востоке и на западе образуют квадрат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КОМПиКО</dc:creator>
  <cp:lastModifiedBy>Microsoft Office</cp:lastModifiedBy>
  <cp:revision>38</cp:revision>
  <dcterms:created xsi:type="dcterms:W3CDTF">2021-05-20T08:49:31Z</dcterms:created>
  <dcterms:modified xsi:type="dcterms:W3CDTF">2021-05-25T20:00:12Z</dcterms:modified>
</cp:coreProperties>
</file>