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356F0-8942-492B-A879-885BEBB91A41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B0FBE-C230-46F5-A129-6C407CA621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5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B0FBE-C230-46F5-A129-6C407CA621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91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65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6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15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1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7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1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216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018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CD26864-AEF8-4C54-85D6-79C0999BA3BF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56662A6-73E3-4573-B335-91680CCDE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7.xml"/><Relationship Id="rId3" Type="http://schemas.openxmlformats.org/officeDocument/2006/relationships/slide" Target="slide25.xml"/><Relationship Id="rId7" Type="http://schemas.openxmlformats.org/officeDocument/2006/relationships/slide" Target="slide15.xml"/><Relationship Id="rId12" Type="http://schemas.openxmlformats.org/officeDocument/2006/relationships/slide" Target="slide6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5" Type="http://schemas.openxmlformats.org/officeDocument/2006/relationships/slide" Target="slide27.xml"/><Relationship Id="rId15" Type="http://schemas.openxmlformats.org/officeDocument/2006/relationships/slide" Target="slide23.xml"/><Relationship Id="rId10" Type="http://schemas.openxmlformats.org/officeDocument/2006/relationships/slide" Target="slide4.xml"/><Relationship Id="rId4" Type="http://schemas.openxmlformats.org/officeDocument/2006/relationships/slide" Target="slide26.xml"/><Relationship Id="rId9" Type="http://schemas.openxmlformats.org/officeDocument/2006/relationships/slide" Target="slide17.xml"/><Relationship Id="rId1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7" y="1165123"/>
            <a:ext cx="9440589" cy="3147484"/>
          </a:xfrm>
          <a:solidFill>
            <a:srgbClr val="00B0F0"/>
          </a:solidFill>
        </p:spPr>
        <p:txBody>
          <a:bodyPr/>
          <a:lstStyle/>
          <a:p>
            <a:r>
              <a:rPr lang="ru-RU" dirty="0" smtClean="0"/>
              <a:t>                 В мире</a:t>
            </a:r>
            <a:br>
              <a:rPr lang="ru-RU" dirty="0" smtClean="0"/>
            </a:br>
            <a:r>
              <a:rPr lang="ru-RU" dirty="0" smtClean="0"/>
              <a:t>               животных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9446" y="4312607"/>
            <a:ext cx="9070848" cy="1035247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ru-RU" b="1" u="sng" dirty="0" smtClean="0"/>
              <a:t>Игра для 3 класс</a:t>
            </a:r>
          </a:p>
          <a:p>
            <a:endParaRPr lang="ru-RU" b="1" u="sng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Составила: </a:t>
            </a:r>
            <a:r>
              <a:rPr lang="ru-RU" b="1" dirty="0" smtClean="0">
                <a:solidFill>
                  <a:srgbClr val="FF0000"/>
                </a:solidFill>
              </a:rPr>
              <a:t>учитель </a:t>
            </a:r>
            <a:r>
              <a:rPr lang="ru-RU" b="1" dirty="0" smtClean="0">
                <a:solidFill>
                  <a:srgbClr val="FF0000"/>
                </a:solidFill>
              </a:rPr>
              <a:t>географии </a:t>
            </a:r>
            <a:r>
              <a:rPr lang="ru-RU" b="1" dirty="0" err="1" smtClean="0">
                <a:solidFill>
                  <a:srgbClr val="FF0000"/>
                </a:solidFill>
              </a:rPr>
              <a:t>Османова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СакинатЗагидовна</a:t>
            </a:r>
            <a:r>
              <a:rPr lang="ru-RU" b="1" smtClean="0">
                <a:solidFill>
                  <a:srgbClr val="FF0000"/>
                </a:solidFill>
              </a:rPr>
              <a:t> ,МКОУ </a:t>
            </a: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 err="1">
                <a:solidFill>
                  <a:srgbClr val="FF0000"/>
                </a:solidFill>
              </a:rPr>
              <a:t>С</a:t>
            </a:r>
            <a:r>
              <a:rPr lang="ru-RU" b="1" dirty="0" err="1" smtClean="0">
                <a:solidFill>
                  <a:srgbClr val="FF0000"/>
                </a:solidFill>
              </a:rPr>
              <a:t>ултанянгиюртовская</a:t>
            </a:r>
            <a:r>
              <a:rPr lang="ru-RU" b="1" dirty="0" smtClean="0">
                <a:solidFill>
                  <a:srgbClr val="FF0000"/>
                </a:solidFill>
              </a:rPr>
              <a:t> СОШ им. </a:t>
            </a:r>
            <a:r>
              <a:rPr lang="ru-RU" b="1" dirty="0" err="1" smtClean="0">
                <a:solidFill>
                  <a:srgbClr val="FF0000"/>
                </a:solidFill>
              </a:rPr>
              <a:t>Ю.Акаева</a:t>
            </a:r>
            <a:r>
              <a:rPr lang="ru-RU" b="1" dirty="0" smtClean="0">
                <a:solidFill>
                  <a:srgbClr val="FF0000"/>
                </a:solidFill>
              </a:rPr>
              <a:t>» </a:t>
            </a:r>
            <a:r>
              <a:rPr lang="ru-RU" b="1" dirty="0" err="1" smtClean="0">
                <a:solidFill>
                  <a:srgbClr val="FF0000"/>
                </a:solidFill>
              </a:rPr>
              <a:t>Кизилюртовский</a:t>
            </a:r>
            <a:r>
              <a:rPr lang="ru-RU" b="1" dirty="0" smtClean="0">
                <a:solidFill>
                  <a:srgbClr val="FF0000"/>
                </a:solidFill>
              </a:rPr>
              <a:t> район РД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9" y="1165123"/>
            <a:ext cx="3141406" cy="35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Коза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kartinki.org/uploads/posts/2017-08/1502315970_1542-koza-zhuet-travu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1769806"/>
            <a:ext cx="9070258" cy="51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Овца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Гиф анимация Барашек весело пляшет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" y="2103438"/>
            <a:ext cx="9409471" cy="50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Свинья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ифки Свиньи. 120 анимированных GIF изображений хрюшек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1" y="1607574"/>
            <a:ext cx="8185354" cy="51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617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>
                <a:solidFill>
                  <a:srgbClr val="C00000"/>
                </a:solidFill>
              </a:rPr>
              <a:t>10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7200" b="1" dirty="0">
                <a:solidFill>
                  <a:srgbClr val="002060"/>
                </a:solidFill>
              </a:rPr>
              <a:t>Лошадь — не лошадь, матрос — не матрос,</a:t>
            </a:r>
          </a:p>
          <a:p>
            <a:r>
              <a:rPr lang="ru-RU" sz="7200" b="1" dirty="0">
                <a:solidFill>
                  <a:srgbClr val="002060"/>
                </a:solidFill>
              </a:rPr>
              <a:t>Вроде в тельняшке, копыта и хвост.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1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938289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Всю жизнь ношу я два горба, имею два желудка!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каждый горб — не горб, амбар!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Еды в них — на семь суток! (Верблюд)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5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0219"/>
            <a:ext cx="10058400" cy="12536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>
                <a:solidFill>
                  <a:srgbClr val="C00000"/>
                </a:solidFill>
              </a:rPr>
              <a:t>30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Выноска-облако 4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66800" y="2861186"/>
            <a:ext cx="10058400" cy="3173853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                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9432" y="2790107"/>
            <a:ext cx="8524568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Слышите могучий топот?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Видите длиннющий хобот? 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не волшебный сон! 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Африканский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</a:rPr>
              <a:t>40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Выноска-облако 3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681316"/>
            <a:ext cx="10058400" cy="4353724"/>
          </a:xfrm>
        </p:spPr>
        <p:txBody>
          <a:bodyPr/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7030A0"/>
                </a:solidFill>
              </a:rPr>
              <a:t>Если </a:t>
            </a:r>
            <a:r>
              <a:rPr lang="ru-RU" sz="4800" b="1" dirty="0">
                <a:solidFill>
                  <a:srgbClr val="7030A0"/>
                </a:solidFill>
              </a:rPr>
              <a:t>б нос был просто носом,</a:t>
            </a:r>
            <a:br>
              <a:rPr lang="ru-RU" sz="4800" b="1" dirty="0">
                <a:solidFill>
                  <a:srgbClr val="7030A0"/>
                </a:solidFill>
              </a:rPr>
            </a:br>
            <a:r>
              <a:rPr lang="ru-RU" sz="4800" b="1" dirty="0">
                <a:solidFill>
                  <a:srgbClr val="7030A0"/>
                </a:solidFill>
              </a:rPr>
              <a:t>Я б не мучился вопросом:</a:t>
            </a:r>
            <a:br>
              <a:rPr lang="ru-RU" sz="4800" b="1" dirty="0">
                <a:solidFill>
                  <a:srgbClr val="7030A0"/>
                </a:solidFill>
              </a:rPr>
            </a:br>
            <a:r>
              <a:rPr lang="ru-RU" sz="4800" b="1" dirty="0">
                <a:solidFill>
                  <a:srgbClr val="7030A0"/>
                </a:solidFill>
              </a:rPr>
              <a:t>Если нос — огромный рог,</a:t>
            </a:r>
            <a:br>
              <a:rPr lang="ru-RU" sz="4800" b="1" dirty="0">
                <a:solidFill>
                  <a:srgbClr val="7030A0"/>
                </a:solidFill>
              </a:rPr>
            </a:br>
            <a:r>
              <a:rPr lang="ru-RU" sz="4800" b="1" dirty="0">
                <a:solidFill>
                  <a:srgbClr val="7030A0"/>
                </a:solidFill>
              </a:rPr>
              <a:t>Кто тогда я 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3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845" y="642594"/>
            <a:ext cx="10058400" cy="7290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</a:rPr>
              <a:t>50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Выноска-облако 3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959" y="1902541"/>
            <a:ext cx="10058400" cy="3483569"/>
          </a:xfrm>
        </p:spPr>
        <p:txBody>
          <a:bodyPr>
            <a:normAutofit fontScale="55000" lnSpcReduction="20000"/>
          </a:bodyPr>
          <a:lstStyle/>
          <a:p>
            <a:r>
              <a:rPr lang="ru-RU" sz="4600" b="1" dirty="0">
                <a:solidFill>
                  <a:srgbClr val="7030A0"/>
                </a:solidFill>
              </a:rPr>
              <a:t>В жаркой Африке живёт,</a:t>
            </a:r>
          </a:p>
          <a:p>
            <a:r>
              <a:rPr lang="ru-RU" sz="4600" b="1" dirty="0">
                <a:solidFill>
                  <a:srgbClr val="7030A0"/>
                </a:solidFill>
              </a:rPr>
              <a:t>Ест траву и воду пьёт.</a:t>
            </a:r>
          </a:p>
          <a:p>
            <a:r>
              <a:rPr lang="ru-RU" sz="4600" b="1" dirty="0">
                <a:solidFill>
                  <a:srgbClr val="7030A0"/>
                </a:solidFill>
              </a:rPr>
              <a:t>У него широкий рот</a:t>
            </a:r>
          </a:p>
          <a:p>
            <a:r>
              <a:rPr lang="ru-RU" sz="4600" b="1" dirty="0">
                <a:solidFill>
                  <a:srgbClr val="7030A0"/>
                </a:solidFill>
              </a:rPr>
              <a:t>И громаднейший живот.</a:t>
            </a:r>
          </a:p>
          <a:p>
            <a:r>
              <a:rPr lang="ru-RU" sz="4600" b="1" dirty="0">
                <a:solidFill>
                  <a:srgbClr val="7030A0"/>
                </a:solidFill>
              </a:rPr>
              <a:t>Чтоб дышать и птичек слушать,</a:t>
            </a:r>
          </a:p>
          <a:p>
            <a:r>
              <a:rPr lang="ru-RU" sz="4600" b="1" dirty="0">
                <a:solidFill>
                  <a:srgbClr val="7030A0"/>
                </a:solidFill>
              </a:rPr>
              <a:t>Из болота нос и уши</a:t>
            </a:r>
          </a:p>
          <a:p>
            <a:r>
              <a:rPr lang="ru-RU" sz="4600" b="1" dirty="0">
                <a:solidFill>
                  <a:srgbClr val="7030A0"/>
                </a:solidFill>
              </a:rPr>
              <a:t>Держит кверху ...</a:t>
            </a:r>
            <a:br>
              <a:rPr lang="ru-RU" sz="4600" b="1" dirty="0">
                <a:solidFill>
                  <a:srgbClr val="7030A0"/>
                </a:solidFill>
              </a:rPr>
            </a:br>
            <a:r>
              <a:rPr lang="ru-RU" dirty="0" smtClean="0"/>
              <a:t>l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0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0546" y="280220"/>
            <a:ext cx="10058400" cy="1002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</a:rPr>
              <a:t>З</a:t>
            </a:r>
            <a:r>
              <a:rPr lang="ru-RU" sz="7200" b="1" dirty="0" smtClean="0">
                <a:solidFill>
                  <a:srgbClr val="C00000"/>
                </a:solidFill>
              </a:rPr>
              <a:t>ебра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анимация зебр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1061884"/>
            <a:ext cx="4970207" cy="56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182" y="737419"/>
            <a:ext cx="10058400" cy="10766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Верблюд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Верблюды в пустыне - Анимированная картинка, анимация, gif, гиф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09019"/>
            <a:ext cx="8855690" cy="44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117083"/>
              </p:ext>
            </p:extLst>
          </p:nvPr>
        </p:nvGraphicFramePr>
        <p:xfrm>
          <a:off x="655780" y="719666"/>
          <a:ext cx="11065164" cy="537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238">
                  <a:extLst>
                    <a:ext uri="{9D8B030D-6E8A-4147-A177-3AD203B41FA5}">
                      <a16:colId xmlns:a16="http://schemas.microsoft.com/office/drawing/2014/main" val="3146389693"/>
                    </a:ext>
                  </a:extLst>
                </a:gridCol>
                <a:gridCol w="1647150">
                  <a:extLst>
                    <a:ext uri="{9D8B030D-6E8A-4147-A177-3AD203B41FA5}">
                      <a16:colId xmlns:a16="http://schemas.microsoft.com/office/drawing/2014/main" val="610337564"/>
                    </a:ext>
                  </a:extLst>
                </a:gridCol>
                <a:gridCol w="1844194">
                  <a:extLst>
                    <a:ext uri="{9D8B030D-6E8A-4147-A177-3AD203B41FA5}">
                      <a16:colId xmlns:a16="http://schemas.microsoft.com/office/drawing/2014/main" val="2103123591"/>
                    </a:ext>
                  </a:extLst>
                </a:gridCol>
                <a:gridCol w="1844194">
                  <a:extLst>
                    <a:ext uri="{9D8B030D-6E8A-4147-A177-3AD203B41FA5}">
                      <a16:colId xmlns:a16="http://schemas.microsoft.com/office/drawing/2014/main" val="252299837"/>
                    </a:ext>
                  </a:extLst>
                </a:gridCol>
                <a:gridCol w="1844194">
                  <a:extLst>
                    <a:ext uri="{9D8B030D-6E8A-4147-A177-3AD203B41FA5}">
                      <a16:colId xmlns:a16="http://schemas.microsoft.com/office/drawing/2014/main" val="3729698646"/>
                    </a:ext>
                  </a:extLst>
                </a:gridCol>
                <a:gridCol w="1844194">
                  <a:extLst>
                    <a:ext uri="{9D8B030D-6E8A-4147-A177-3AD203B41FA5}">
                      <a16:colId xmlns:a16="http://schemas.microsoft.com/office/drawing/2014/main" val="994952756"/>
                    </a:ext>
                  </a:extLst>
                </a:gridCol>
              </a:tblGrid>
              <a:tr h="1344084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/>
                        <a:t>10</a:t>
                      </a:r>
                      <a:endParaRPr lang="ru-RU" sz="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/>
                        <a:t>20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/>
                        <a:t>30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/>
                        <a:t>40</a:t>
                      </a:r>
                      <a:endParaRPr lang="ru-RU" sz="7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/>
                        <a:t>50</a:t>
                      </a:r>
                      <a:endParaRPr lang="ru-RU" sz="7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15148"/>
                  </a:ext>
                </a:extLst>
              </a:tr>
              <a:tr h="134408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Домашние</a:t>
                      </a:r>
                      <a:r>
                        <a:rPr lang="ru-RU" b="1" baseline="0" dirty="0" smtClean="0">
                          <a:solidFill>
                            <a:srgbClr val="FF0000"/>
                          </a:solidFill>
                        </a:rPr>
                        <a:t> животные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970900"/>
                  </a:ext>
                </a:extLst>
              </a:tr>
              <a:tr h="134408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Животные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Африки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335291"/>
                  </a:ext>
                </a:extLst>
              </a:tr>
              <a:tr h="1344084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rgbClr val="C00000"/>
                          </a:solidFill>
                        </a:rPr>
                        <a:t>Самое,самое</a:t>
                      </a:r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о</a:t>
                      </a:r>
                      <a:r>
                        <a:rPr lang="ru-RU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животных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706675"/>
                  </a:ext>
                </a:extLst>
              </a:tr>
            </a:tbl>
          </a:graphicData>
        </a:graphic>
      </p:graphicFrame>
      <p:sp>
        <p:nvSpPr>
          <p:cNvPr id="6" name="Овальная выноска 5">
            <a:hlinkClick r:id="rId2" action="ppaction://hlinksldjump"/>
          </p:cNvPr>
          <p:cNvSpPr/>
          <p:nvPr/>
        </p:nvSpPr>
        <p:spPr>
          <a:xfrm>
            <a:off x="3011054" y="2299855"/>
            <a:ext cx="979054" cy="748145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ьная выноска 6">
            <a:hlinkClick r:id="rId3" action="ppaction://hlinksldjump"/>
          </p:cNvPr>
          <p:cNvSpPr/>
          <p:nvPr/>
        </p:nvSpPr>
        <p:spPr>
          <a:xfrm>
            <a:off x="6673272" y="5089235"/>
            <a:ext cx="979054" cy="748145"/>
          </a:xfrm>
          <a:prstGeom prst="wedgeEllipse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>
            <a:hlinkClick r:id="rId4" action="ppaction://hlinksldjump"/>
          </p:cNvPr>
          <p:cNvSpPr/>
          <p:nvPr/>
        </p:nvSpPr>
        <p:spPr>
          <a:xfrm>
            <a:off x="8460508" y="5112327"/>
            <a:ext cx="979054" cy="748145"/>
          </a:xfrm>
          <a:prstGeom prst="wedgeEllipse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ьная выноска 8">
            <a:hlinkClick r:id="rId5" action="ppaction://hlinksldjump"/>
          </p:cNvPr>
          <p:cNvSpPr/>
          <p:nvPr/>
        </p:nvSpPr>
        <p:spPr>
          <a:xfrm>
            <a:off x="10314708" y="5112326"/>
            <a:ext cx="979054" cy="748145"/>
          </a:xfrm>
          <a:prstGeom prst="wedgeEllipse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ьная выноска 9">
            <a:hlinkClick r:id="rId6" action="ppaction://hlinksldjump"/>
          </p:cNvPr>
          <p:cNvSpPr/>
          <p:nvPr/>
        </p:nvSpPr>
        <p:spPr>
          <a:xfrm>
            <a:off x="4717468" y="3713018"/>
            <a:ext cx="979054" cy="7481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ьная выноска 10">
            <a:hlinkClick r:id="rId7" action="ppaction://hlinksldjump"/>
          </p:cNvPr>
          <p:cNvSpPr/>
          <p:nvPr/>
        </p:nvSpPr>
        <p:spPr>
          <a:xfrm>
            <a:off x="6583215" y="3713018"/>
            <a:ext cx="979054" cy="7481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ьная выноска 11">
            <a:hlinkClick r:id="rId8" action="ppaction://hlinksldjump"/>
          </p:cNvPr>
          <p:cNvSpPr/>
          <p:nvPr/>
        </p:nvSpPr>
        <p:spPr>
          <a:xfrm>
            <a:off x="8460508" y="3699163"/>
            <a:ext cx="979054" cy="7481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ьная выноска 12">
            <a:hlinkClick r:id="rId9" action="ppaction://hlinksldjump"/>
          </p:cNvPr>
          <p:cNvSpPr/>
          <p:nvPr/>
        </p:nvSpPr>
        <p:spPr>
          <a:xfrm>
            <a:off x="10314709" y="3713018"/>
            <a:ext cx="979054" cy="7481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ьная выноска 13">
            <a:hlinkClick r:id="rId10" action="ppaction://hlinksldjump"/>
          </p:cNvPr>
          <p:cNvSpPr/>
          <p:nvPr/>
        </p:nvSpPr>
        <p:spPr>
          <a:xfrm>
            <a:off x="4689763" y="2313710"/>
            <a:ext cx="979054" cy="748145"/>
          </a:xfrm>
          <a:prstGeom prst="wedgeEllipse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ьная выноска 14">
            <a:hlinkClick r:id="rId11" action="ppaction://hlinksldjump"/>
          </p:cNvPr>
          <p:cNvSpPr/>
          <p:nvPr/>
        </p:nvSpPr>
        <p:spPr>
          <a:xfrm>
            <a:off x="6564745" y="2281383"/>
            <a:ext cx="979054" cy="748145"/>
          </a:xfrm>
          <a:prstGeom prst="wedgeEllipse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ьная выноска 15">
            <a:hlinkClick r:id="rId12" action="ppaction://hlinksldjump"/>
          </p:cNvPr>
          <p:cNvSpPr/>
          <p:nvPr/>
        </p:nvSpPr>
        <p:spPr>
          <a:xfrm>
            <a:off x="8460508" y="2382982"/>
            <a:ext cx="979054" cy="748145"/>
          </a:xfrm>
          <a:prstGeom prst="wedgeEllipse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ьная выноска 16">
            <a:hlinkClick r:id="rId13" action="ppaction://hlinksldjump"/>
          </p:cNvPr>
          <p:cNvSpPr/>
          <p:nvPr/>
        </p:nvSpPr>
        <p:spPr>
          <a:xfrm>
            <a:off x="10356271" y="2313710"/>
            <a:ext cx="979054" cy="748145"/>
          </a:xfrm>
          <a:prstGeom prst="wedgeEllipse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>
            <a:hlinkClick r:id="rId14" action="ppaction://hlinksldjump"/>
          </p:cNvPr>
          <p:cNvSpPr/>
          <p:nvPr/>
        </p:nvSpPr>
        <p:spPr>
          <a:xfrm>
            <a:off x="3089563" y="3677228"/>
            <a:ext cx="979054" cy="7481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ьная выноска 18">
            <a:hlinkClick r:id="rId15" action="ppaction://hlinksldjump"/>
          </p:cNvPr>
          <p:cNvSpPr/>
          <p:nvPr/>
        </p:nvSpPr>
        <p:spPr>
          <a:xfrm>
            <a:off x="3011054" y="5036130"/>
            <a:ext cx="979054" cy="748145"/>
          </a:xfrm>
          <a:prstGeom prst="wedgeEllipse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ьная выноска 19">
            <a:hlinkClick r:id="rId16" action="ppaction://hlinksldjump"/>
          </p:cNvPr>
          <p:cNvSpPr/>
          <p:nvPr/>
        </p:nvSpPr>
        <p:spPr>
          <a:xfrm>
            <a:off x="4800599" y="5070762"/>
            <a:ext cx="979054" cy="748145"/>
          </a:xfrm>
          <a:prstGeom prst="wedgeEllipse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но 1 20">
            <a:hlinkClick r:id="rId17" action="ppaction://hlinksldjump"/>
          </p:cNvPr>
          <p:cNvSpPr/>
          <p:nvPr/>
        </p:nvSpPr>
        <p:spPr>
          <a:xfrm>
            <a:off x="10751127" y="6197600"/>
            <a:ext cx="720437" cy="6604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422" y="48497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Слон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Слон машет ушами - Анимированная картинка, анимация, gif, гиф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856580"/>
            <a:ext cx="8973127" cy="4179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799" y="427703"/>
            <a:ext cx="10038735" cy="1504336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НОСОРОГ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Картинка, анимация - Носоро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32039"/>
            <a:ext cx="8303342" cy="46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145" y="294968"/>
            <a:ext cx="10058400" cy="1179871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БЕГЕМОТ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Гиф анимация Бегемот прыгает в водоем, мультик Котенок с улицы Лизюков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" y="1474838"/>
            <a:ext cx="8967019" cy="5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3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65472"/>
            <a:ext cx="10058400" cy="16813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10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687515"/>
            <a:ext cx="6096000" cy="424936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деревьям скачет ловко.</a:t>
            </a:r>
            <a:endParaRPr lang="ru-RU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Хвост ей лучшая страховка.</a:t>
            </a:r>
            <a:endParaRPr lang="ru-RU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Обожает есть бананы</a:t>
            </a:r>
            <a:endParaRPr lang="ru-RU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кататься на лианах.</a:t>
            </a:r>
            <a:endParaRPr lang="ru-RU" sz="40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5"/>
            <a:ext cx="10058400" cy="15549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/>
              <a:t>20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3677" y="2938289"/>
            <a:ext cx="7949381" cy="299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узкой дорожке — голова да рожки.</a:t>
            </a:r>
            <a:endParaRPr lang="ru-RU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так медленно ползет, на себе свой дом везет? </a:t>
            </a:r>
            <a:endParaRPr lang="ru-RU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555" y="265471"/>
            <a:ext cx="10058400" cy="135685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30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551837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Open Sans"/>
              </a:rPr>
              <a:t>Он пятнист, высок и строен, Добродушен и спокоен. Шею длинную имеет. Лазать, прыгать не умеет. Он относится к копытным. Любит, чтоб обед был сытным. У гиганта мирный нрав. Как зовут его? 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673" y="88412"/>
            <a:ext cx="10058400" cy="17993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</a:rPr>
              <a:t>40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3458" y="3096153"/>
            <a:ext cx="7713407" cy="2895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море-океан плывет чудо-великан,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Пряча ус во рту, растянулся на версту.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185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91" y="-151734"/>
            <a:ext cx="10058400" cy="3541479"/>
          </a:xfrm>
        </p:spPr>
        <p:txBody>
          <a:bodyPr/>
          <a:lstStyle/>
          <a:p>
            <a:pPr algn="ctr"/>
            <a:r>
              <a:rPr lang="ru-RU" sz="7200" b="1" dirty="0" smtClean="0"/>
              <a:t>50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28836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Быстрее ветра мчится </a:t>
            </a:r>
            <a:r>
              <a:rPr lang="ru-RU" sz="4000" b="1">
                <a:solidFill>
                  <a:srgbClr val="002060"/>
                </a:solidFill>
                <a:latin typeface="Verdana" panose="020B0604030504040204" pitchFamily="34" charset="0"/>
              </a:rPr>
              <a:t>зверь </a:t>
            </a:r>
            <a:r>
              <a:rPr lang="ru-RU" sz="4000" b="1" smtClean="0">
                <a:solidFill>
                  <a:srgbClr val="002060"/>
                </a:solidFill>
                <a:latin typeface="Verdana" panose="020B0604030504040204" pitchFamily="34" charset="0"/>
              </a:rPr>
              <a:t>-</a:t>
            </a: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Был здесь, а где же он теперь?</a:t>
            </a: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Мгновенно взяв отличный старт,</a:t>
            </a: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Уже у финиша...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4608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Самым умным животным, исключая человек, является шимпанзе.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56093"/>
            <a:ext cx="335348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 descr="https://yandex.ru/turbo/infoniac.ru/s/news/Samye-samye-sredi-zhivotnyh.html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762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96307"/>
            <a:ext cx="288862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 descr="https://yandex.ru/turbo/infoniac.ru/s/news/Samye-samye-sredi-zhivotnyh.html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9" name="Picture 5" descr="Шимпанзе - Анимированная картинка, анимация, gif, гифка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" y="2222844"/>
            <a:ext cx="8589669" cy="46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Садовая улитка самое медленное животное, которое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проходит 48 метров в </a:t>
            </a:r>
            <a:r>
              <a:rPr lang="ru-RU" b="1" dirty="0" smtClean="0">
                <a:solidFill>
                  <a:srgbClr val="FF0000"/>
                </a:solidFill>
              </a:rPr>
              <a:t>час.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Гиф анимация Улитка неспешно ползет по берегу ручья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4" y="2014194"/>
            <a:ext cx="8633914" cy="48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3735442"/>
          </a:xfrm>
        </p:spPr>
        <p:txBody>
          <a:bodyPr>
            <a:normAutofit/>
          </a:bodyPr>
          <a:lstStyle/>
          <a:p>
            <a:r>
              <a:rPr lang="ru-RU" sz="7200" b="1" dirty="0" smtClean="0"/>
              <a:t>                     </a:t>
            </a:r>
            <a:r>
              <a:rPr lang="ru-RU" sz="7200" b="1" dirty="0" smtClean="0">
                <a:solidFill>
                  <a:srgbClr val="C00000"/>
                </a:solidFill>
              </a:rPr>
              <a:t>10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2060"/>
                </a:solidFill>
              </a:rPr>
              <a:t>Не </a:t>
            </a:r>
            <a:r>
              <a:rPr lang="ru-RU" b="1" dirty="0">
                <a:solidFill>
                  <a:srgbClr val="002060"/>
                </a:solidFill>
              </a:rPr>
              <a:t>мой бы труд, не мой бы бег,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Ты плохо жил бы, человек.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Но в век машины и мотора,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Боюсь, в отставке буду скоро</a:t>
            </a:r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9716"/>
            <a:ext cx="10058400" cy="170447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Самым длинным и высоким наземным животным является жираф. Он может вырастать до 6 метров в высоту, что примерно приравнивается к двухэтажному зданию.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Жираф бежит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9" y="2014194"/>
            <a:ext cx="7241458" cy="48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8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Самое большое животное  в мире, длина которого достигает 33м, а вес до 150 тонн? </a:t>
            </a: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://kit.krtech.ru/img/logo_kit_0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53265"/>
            <a:ext cx="8681884" cy="44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7987"/>
            <a:ext cx="12078929" cy="2035278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75</a:t>
            </a:r>
            <a:r>
              <a:rPr lang="ru-RU" sz="2800" b="1" dirty="0" smtClean="0">
                <a:solidFill>
                  <a:srgbClr val="FF0000"/>
                </a:solidFill>
              </a:rPr>
              <a:t>километров </a:t>
            </a:r>
            <a:r>
              <a:rPr lang="ru-RU" sz="2800" b="1" dirty="0">
                <a:solidFill>
                  <a:srgbClr val="FF0000"/>
                </a:solidFill>
              </a:rPr>
              <a:t>в час, ему достаточно двух </a:t>
            </a:r>
            <a:r>
              <a:rPr lang="ru-RU" sz="2800" b="1" dirty="0" smtClean="0">
                <a:solidFill>
                  <a:srgbClr val="FF0000"/>
                </a:solidFill>
              </a:rPr>
              <a:t>секунд</a:t>
            </a:r>
            <a:r>
              <a:rPr lang="ru-RU" sz="2800" b="1" dirty="0">
                <a:solidFill>
                  <a:srgbClr val="FF0000"/>
                </a:solidFill>
              </a:rPr>
              <a:t>. Гепард - самое быстрое наземное животное на нашей планете. Этот хищник способен развивать скорость более ста километров в </a:t>
            </a:r>
            <a:r>
              <a:rPr lang="ru-RU" sz="2800" b="1" dirty="0" smtClean="0">
                <a:solidFill>
                  <a:srgbClr val="FF0000"/>
                </a:solidFill>
              </a:rPr>
              <a:t>час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Гиф анимация Гепард в национальном парке Серенгети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50026"/>
            <a:ext cx="9247238" cy="48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436" y="6220024"/>
            <a:ext cx="8372764" cy="637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МОЛОДЦЫ!!!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Открытки анимация Спасибо~Анимационные блестящие картинки GIF |  Рождественские украшения, Поросята поделки, Открытки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3840917"/>
          </a:xfrm>
        </p:spPr>
        <p:txBody>
          <a:bodyPr>
            <a:normAutofit/>
          </a:bodyPr>
          <a:lstStyle/>
          <a:p>
            <a:r>
              <a:rPr lang="ru-RU" sz="7200" b="1" dirty="0" smtClean="0"/>
              <a:t>               </a:t>
            </a:r>
            <a:r>
              <a:rPr lang="ru-RU" sz="7200" b="1" dirty="0" smtClean="0">
                <a:solidFill>
                  <a:srgbClr val="C00000"/>
                </a:solidFill>
              </a:rPr>
              <a:t>20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600" b="1" dirty="0">
                <a:solidFill>
                  <a:srgbClr val="7030A0"/>
                </a:solidFill>
              </a:rPr>
              <a:t>Заворчал живой замок,</a:t>
            </a:r>
            <a:r>
              <a:rPr lang="ru-RU" sz="6600" dirty="0">
                <a:solidFill>
                  <a:srgbClr val="7030A0"/>
                </a:solidFill>
              </a:rPr>
              <a:t/>
            </a:r>
            <a:br>
              <a:rPr lang="ru-RU" sz="6600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Лег у двери поперек. </a:t>
            </a:r>
            <a:endParaRPr lang="ru-RU" sz="6600" dirty="0">
              <a:solidFill>
                <a:srgbClr val="7030A0"/>
              </a:solidFill>
            </a:endParaRPr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796412"/>
            <a:ext cx="10058400" cy="4144297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/>
              <a:t>                 </a:t>
            </a:r>
            <a:r>
              <a:rPr lang="ru-RU" sz="7200" b="1" dirty="0" smtClean="0">
                <a:solidFill>
                  <a:srgbClr val="FF0000"/>
                </a:solidFill>
              </a:rPr>
              <a:t>30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>
                <a:solidFill>
                  <a:srgbClr val="002060"/>
                </a:solidFill>
              </a:rPr>
              <a:t>С бородой, а не старик, с рогами, а не бык, доят, а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b="1" dirty="0">
                <a:solidFill>
                  <a:srgbClr val="002060"/>
                </a:solidFill>
              </a:rPr>
              <a:t>не корова, лыко дерет, а лаптей не плетет. 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224970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40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b="1" dirty="0">
                <a:solidFill>
                  <a:srgbClr val="002060"/>
                </a:solidFill>
              </a:rPr>
              <a:t>Не прядет, не ткет, а людей одевает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178788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/>
              <a:t>                  </a:t>
            </a:r>
            <a:r>
              <a:rPr lang="ru-RU" sz="7200" b="1" dirty="0" smtClean="0">
                <a:solidFill>
                  <a:srgbClr val="C00000"/>
                </a:solidFill>
              </a:rPr>
              <a:t>50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600" b="1" dirty="0">
                <a:solidFill>
                  <a:srgbClr val="7030A0"/>
                </a:solidFill>
              </a:rPr>
              <a:t>Спереди — пятачок,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Сзади — крючок,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Посредине спинка,</a:t>
            </a:r>
            <a:br>
              <a:rPr lang="ru-RU" sz="6600" b="1" dirty="0">
                <a:solidFill>
                  <a:srgbClr val="7030A0"/>
                </a:solidFill>
              </a:rPr>
            </a:br>
            <a:r>
              <a:rPr lang="ru-RU" sz="6600" b="1" dirty="0">
                <a:solidFill>
                  <a:srgbClr val="7030A0"/>
                </a:solidFill>
              </a:rPr>
              <a:t>А на ней щетинка</a:t>
            </a:r>
          </a:p>
        </p:txBody>
      </p:sp>
      <p:sp>
        <p:nvSpPr>
          <p:cNvPr id="3" name="Выноска-облако 2">
            <a:hlinkClick r:id="rId2" action="ppaction://hlinksldjump"/>
          </p:cNvPr>
          <p:cNvSpPr/>
          <p:nvPr/>
        </p:nvSpPr>
        <p:spPr>
          <a:xfrm>
            <a:off x="8331200" y="4378036"/>
            <a:ext cx="2549236" cy="1699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Л</a:t>
            </a:r>
            <a:r>
              <a:rPr lang="ru-RU" b="1" dirty="0" smtClean="0">
                <a:solidFill>
                  <a:srgbClr val="C00000"/>
                </a:solidFill>
              </a:rPr>
              <a:t>ошадь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Красивая Лошадь - Фото животных - Анимационные блестящие картинки 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9" y="2014194"/>
            <a:ext cx="8598308" cy="451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Собака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9430327" y="3833091"/>
            <a:ext cx="2364509" cy="22025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 descr="tumblr_n052gavkzL1qljj91o1_400 (1) (360x202, 2293Kb)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7" y="1681316"/>
            <a:ext cx="8943629" cy="4911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0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443</TotalTime>
  <Words>318</Words>
  <Application>Microsoft Office PowerPoint</Application>
  <PresentationFormat>Широкоэкранный</PresentationFormat>
  <Paragraphs>77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Century Gothic</vt:lpstr>
      <vt:lpstr>Garamond</vt:lpstr>
      <vt:lpstr>Open Sans</vt:lpstr>
      <vt:lpstr>Times New Roman</vt:lpstr>
      <vt:lpstr>Verdana</vt:lpstr>
      <vt:lpstr>Савон</vt:lpstr>
      <vt:lpstr>                 В мире                животных</vt:lpstr>
      <vt:lpstr>Презентация PowerPoint</vt:lpstr>
      <vt:lpstr>                     10 Не мой бы труд, не мой бы бег, Ты плохо жил бы, человек. Но в век машины и мотора, Боюсь, в отставке буду скоро</vt:lpstr>
      <vt:lpstr>               20 Заворчал живой замок, Лег у двери поперек. </vt:lpstr>
      <vt:lpstr>                 30  С бородой, а не старик, с рогами, а не бык, доят, а не корова, лыко дерет, а лаптей не плетет.    </vt:lpstr>
      <vt:lpstr>40  Не прядет, не ткет, а людей одевает. </vt:lpstr>
      <vt:lpstr>                  50 Спереди — пятачок, Сзади — крючок, Посредине спинка, А на ней щетинка</vt:lpstr>
      <vt:lpstr>Лошадь</vt:lpstr>
      <vt:lpstr>Собака </vt:lpstr>
      <vt:lpstr>Коза </vt:lpstr>
      <vt:lpstr>Овца </vt:lpstr>
      <vt:lpstr>Свинья </vt:lpstr>
      <vt:lpstr> 10  …</vt:lpstr>
      <vt:lpstr>                         20</vt:lpstr>
      <vt:lpstr> 30   </vt:lpstr>
      <vt:lpstr>40  </vt:lpstr>
      <vt:lpstr>50</vt:lpstr>
      <vt:lpstr>Зебра</vt:lpstr>
      <vt:lpstr>Верблюд </vt:lpstr>
      <vt:lpstr>Слон </vt:lpstr>
      <vt:lpstr>НОСОРОГ</vt:lpstr>
      <vt:lpstr>БЕГЕМОТ</vt:lpstr>
      <vt:lpstr>10  </vt:lpstr>
      <vt:lpstr>20 </vt:lpstr>
      <vt:lpstr>30</vt:lpstr>
      <vt:lpstr>40  </vt:lpstr>
      <vt:lpstr>50 </vt:lpstr>
      <vt:lpstr>Самым умным животным, исключая человек, является шимпанзе.</vt:lpstr>
      <vt:lpstr>Садовая улитка самое медленное животное, которое  проходит 48 метров в час. </vt:lpstr>
      <vt:lpstr> Самым длинным и высоким наземным животным является жираф. Он может вырастать до 6 метров в высоту, что примерно приравнивается к двухэтажному зданию. </vt:lpstr>
      <vt:lpstr>Самое большое животное  в мире, длина которого достигает 33м, а вес до 150 тонн? </vt:lpstr>
      <vt:lpstr>75километров в час, ему достаточно двух секунд. Гепард - самое быстрое наземное животное на нашей планете. Этот хищник способен развивать скорость более ста километров в час.  </vt:lpstr>
      <vt:lpstr>МОЛОДЦЫ!!!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Разнообразие  животных</dc:title>
  <dc:creator>Ученик</dc:creator>
  <cp:lastModifiedBy>Microsoft Office</cp:lastModifiedBy>
  <cp:revision>32</cp:revision>
  <dcterms:created xsi:type="dcterms:W3CDTF">2020-12-11T15:47:53Z</dcterms:created>
  <dcterms:modified xsi:type="dcterms:W3CDTF">2021-05-26T19:54:39Z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1029782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