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</p:sldMasterIdLst>
  <p:notesMasterIdLst>
    <p:notesMasterId r:id="rId24"/>
  </p:notesMasterIdLst>
  <p:sldIdLst>
    <p:sldId id="256" r:id="rId3"/>
    <p:sldId id="261" r:id="rId4"/>
    <p:sldId id="298" r:id="rId5"/>
    <p:sldId id="262" r:id="rId6"/>
    <p:sldId id="264" r:id="rId7"/>
    <p:sldId id="263" r:id="rId8"/>
    <p:sldId id="266" r:id="rId9"/>
    <p:sldId id="265" r:id="rId10"/>
    <p:sldId id="267" r:id="rId11"/>
    <p:sldId id="269" r:id="rId12"/>
    <p:sldId id="271" r:id="rId13"/>
    <p:sldId id="273" r:id="rId14"/>
    <p:sldId id="260" r:id="rId15"/>
    <p:sldId id="275" r:id="rId16"/>
    <p:sldId id="291" r:id="rId17"/>
    <p:sldId id="292" r:id="rId18"/>
    <p:sldId id="290" r:id="rId19"/>
    <p:sldId id="293" r:id="rId20"/>
    <p:sldId id="287" r:id="rId21"/>
    <p:sldId id="304" r:id="rId22"/>
    <p:sldId id="258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7B8444-8F98-4CDC-BE60-BA2DFDA24BDA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8D931B-1FAE-4EFD-BCF7-03DABAD233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67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CC2E0-52B9-412E-A0EE-5F9925603BF2}" type="datetime1">
              <a:rPr lang="ru-RU" smtClean="0"/>
              <a:pPr>
                <a:defRPr/>
              </a:pPr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7FD54-88FC-4F2F-AEE2-91EF465B5D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824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A8FF-A06D-4DAD-8EBB-5F733996C690}" type="datetime1">
              <a:rPr lang="ru-RU" smtClean="0"/>
              <a:pPr>
                <a:defRPr/>
              </a:pPr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15C57-4A10-4C23-A418-3DF2A01D32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098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7682A-832C-4CB2-B3FA-E3CC07EA42E7}" type="datetime1">
              <a:rPr lang="ru-RU" smtClean="0"/>
              <a:pPr>
                <a:defRPr/>
              </a:pPr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4EF2F-2D98-41E1-ABED-05C65F4392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666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680FBDB-E9A9-4AEE-A8D3-B1760B3C8442}" type="datetime1">
              <a:rPr lang="ru-RU" smtClean="0"/>
              <a:pPr>
                <a:defRPr/>
              </a:pPr>
              <a:t>26.05.2021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24C05F4-F695-4639-8E77-924B6680AC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477987"/>
      </p:ext>
    </p:extLst>
  </p:cSld>
  <p:clrMapOvr>
    <a:masterClrMapping/>
  </p:clrMapOvr>
  <p:transition spd="med">
    <p:cover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C029BF0-1E0A-4B16-92D7-958F81618B5E}" type="datetime1">
              <a:rPr lang="ru-RU" smtClean="0"/>
              <a:pPr>
                <a:defRPr/>
              </a:pPr>
              <a:t>26.05.2021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BD8F806-0DDB-4350-9B2F-341AB04A40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052564"/>
      </p:ext>
    </p:extLst>
  </p:cSld>
  <p:clrMapOvr>
    <a:masterClrMapping/>
  </p:clrMapOvr>
  <p:transition spd="med">
    <p:cover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887054F-D40D-4CF3-BE82-10D20C8AC5CD}" type="datetime1">
              <a:rPr lang="ru-RU" smtClean="0"/>
              <a:pPr>
                <a:defRPr/>
              </a:pPr>
              <a:t>26.05.2021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1E97B5A-F7FE-4F2C-82C7-FE738847D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693437"/>
      </p:ext>
    </p:extLst>
  </p:cSld>
  <p:clrMapOvr>
    <a:masterClrMapping/>
  </p:clrMapOvr>
  <p:transition spd="med">
    <p:cover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226C10B-894B-4F1E-84C0-4F90710C829F}" type="datetime1">
              <a:rPr lang="ru-RU" smtClean="0"/>
              <a:pPr>
                <a:defRPr/>
              </a:pPr>
              <a:t>26.05.2021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0AA0A37-6AEA-49E8-A83F-00E50D0C3C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047251"/>
      </p:ext>
    </p:extLst>
  </p:cSld>
  <p:clrMapOvr>
    <a:masterClrMapping/>
  </p:clrMapOvr>
  <p:transition spd="med">
    <p:cover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4B685EE-5FBE-4495-A4AC-47FD3DCB1AA3}" type="datetime1">
              <a:rPr lang="ru-RU" smtClean="0"/>
              <a:pPr>
                <a:defRPr/>
              </a:pPr>
              <a:t>26.05.2021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D4CB2A7-BCDA-4F8D-9F7F-28D2C6FBB7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569230"/>
      </p:ext>
    </p:extLst>
  </p:cSld>
  <p:clrMapOvr>
    <a:masterClrMapping/>
  </p:clrMapOvr>
  <p:transition spd="med">
    <p:cover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FE185D2-2C5F-4D91-81BB-76CA87656B0F}" type="datetime1">
              <a:rPr lang="ru-RU" smtClean="0"/>
              <a:pPr>
                <a:defRPr/>
              </a:pPr>
              <a:t>26.05.2021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223BF43-D453-47D4-B3D3-D967E101C3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121376"/>
      </p:ext>
    </p:extLst>
  </p:cSld>
  <p:clrMapOvr>
    <a:masterClrMapping/>
  </p:clrMapOvr>
  <p:transition spd="med">
    <p:cover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2C3DEB5-64F6-4964-AEC2-A330F99060A3}" type="datetime1">
              <a:rPr lang="ru-RU" smtClean="0"/>
              <a:pPr>
                <a:defRPr/>
              </a:pPr>
              <a:t>26.05.2021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BFBEBB8-E38A-42CC-B410-C265C41B7E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011189"/>
      </p:ext>
    </p:extLst>
  </p:cSld>
  <p:clrMapOvr>
    <a:masterClrMapping/>
  </p:clrMapOvr>
  <p:transition spd="med">
    <p:cover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1DB9422-A6C1-4549-9D8B-B839F6E148F9}" type="datetime1">
              <a:rPr lang="ru-RU" smtClean="0"/>
              <a:pPr>
                <a:defRPr/>
              </a:pPr>
              <a:t>26.05.2021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D297A3D-0C39-4B62-8F92-EA5A5FD150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389817"/>
      </p:ext>
    </p:extLst>
  </p:cSld>
  <p:clrMapOvr>
    <a:masterClrMapping/>
  </p:clrMapOvr>
  <p:transition spd="med">
    <p:cover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690B8-F5BF-4B47-B8BC-2F8FBF0398D2}" type="datetime1">
              <a:rPr lang="ru-RU" smtClean="0"/>
              <a:pPr>
                <a:defRPr/>
              </a:pPr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AE641-BEBC-43B9-837A-0AC481821D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8745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F2411E2-7B05-4333-B465-9F97F0B591B7}" type="datetime1">
              <a:rPr lang="ru-RU" smtClean="0"/>
              <a:pPr>
                <a:defRPr/>
              </a:pPr>
              <a:t>26.05.2021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266AE9D-50E2-4D6C-927C-5288853A54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829548"/>
      </p:ext>
    </p:extLst>
  </p:cSld>
  <p:clrMapOvr>
    <a:masterClrMapping/>
  </p:clrMapOvr>
  <p:transition spd="med">
    <p:cover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8D5E227-27C7-4E90-BDA1-ED15B4813CE1}" type="datetime1">
              <a:rPr lang="ru-RU" smtClean="0"/>
              <a:pPr>
                <a:defRPr/>
              </a:pPr>
              <a:t>26.05.2021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8B113E2-AF94-4455-BCA9-A2905075FB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074777"/>
      </p:ext>
    </p:extLst>
  </p:cSld>
  <p:clrMapOvr>
    <a:masterClrMapping/>
  </p:clrMapOvr>
  <p:transition spd="med">
    <p:cover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5A2F511-AB98-4F59-8155-FD5854AAFC43}" type="datetime1">
              <a:rPr lang="ru-RU" smtClean="0"/>
              <a:pPr>
                <a:defRPr/>
              </a:pPr>
              <a:t>26.05.2021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27D74F2-422D-41BF-A053-DDC10923D2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769704"/>
      </p:ext>
    </p:extLst>
  </p:cSld>
  <p:clrMapOvr>
    <a:masterClrMapping/>
  </p:clrMapOvr>
  <p:transition spd="med">
    <p:cover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667C202-2646-4E38-A018-35DA2D259E52}" type="datetime1">
              <a:rPr lang="ru-RU" smtClean="0"/>
              <a:pPr>
                <a:defRPr/>
              </a:pPr>
              <a:t>26.05.2021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E19C1BB-8B8C-4902-8844-A69BFAF374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646351"/>
      </p:ext>
    </p:extLst>
  </p:cSld>
  <p:clrMapOvr>
    <a:masterClrMapping/>
  </p:clrMapOvr>
  <p:transition spd="med">
    <p:cover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C634F-0505-4FF8-9019-8E57F8A9A82B}" type="datetime1">
              <a:rPr lang="ru-RU" smtClean="0"/>
              <a:pPr>
                <a:defRPr/>
              </a:pPr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2F79C-BC9B-47E6-A079-8F2E39A524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006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2B7A9-8568-49A5-BD31-3D2371D89713}" type="datetime1">
              <a:rPr lang="ru-RU" smtClean="0"/>
              <a:pPr>
                <a:defRPr/>
              </a:pPr>
              <a:t>26.05.2021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DC2FA-EE31-4406-B575-07FA384D31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476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69BF5-48AC-46B7-AF76-8E82493A058E}" type="datetime1">
              <a:rPr lang="ru-RU" smtClean="0"/>
              <a:pPr>
                <a:defRPr/>
              </a:pPr>
              <a:t>26.05.2021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59EEC-6FFC-4714-B189-C1B2F6CE00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822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6E400-1051-4706-9055-9B8C646EF852}" type="datetime1">
              <a:rPr lang="ru-RU" smtClean="0"/>
              <a:pPr>
                <a:defRPr/>
              </a:pPr>
              <a:t>26.05.2021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77475-41BF-432D-BEB6-68E70A9E6D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301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34052-33B5-4AD3-92F6-A607A31CC559}" type="datetime1">
              <a:rPr lang="ru-RU" smtClean="0"/>
              <a:pPr>
                <a:defRPr/>
              </a:pPr>
              <a:t>26.05.2021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AF02E-EF0C-4485-967E-CEDD650AA2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72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F68A3-A395-44B5-9B22-EDEF6FB9907C}" type="datetime1">
              <a:rPr lang="ru-RU" smtClean="0"/>
              <a:pPr>
                <a:defRPr/>
              </a:pPr>
              <a:t>26.05.2021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0AC68-0447-4A50-9708-C925C37985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59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F280D-88FC-476B-A053-60219DE976B5}" type="datetime1">
              <a:rPr lang="ru-RU" smtClean="0"/>
              <a:pPr>
                <a:defRPr/>
              </a:pPr>
              <a:t>26.05.2021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E61DC-FD10-4A37-B2C1-A6B308271D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914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DC6E74-8BA6-4235-9823-CD3EEE58513C}" type="datetime1">
              <a:rPr lang="ru-RU" smtClean="0"/>
              <a:pPr>
                <a:defRPr/>
              </a:pPr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E5AA01-81A7-43A5-895C-037384CADC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84344D-10D3-4DA5-AD71-6E91211E79BF}" type="datetime1">
              <a:rPr lang="ru-RU" smtClean="0"/>
              <a:pPr>
                <a:defRPr/>
              </a:pPr>
              <a:t>26.05.2021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DAA97C-C4C7-444F-866F-92B98677B9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</p:sldLayoutIdLst>
  <p:transition spd="med">
    <p:cover dir="u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package" Target="../embeddings/_________Microsoft_Word.docx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gif"/><Relationship Id="rId4" Type="http://schemas.openxmlformats.org/officeDocument/2006/relationships/hyperlink" Target="http://o-ili-v.ru/wiki/%D0%91%D0%B5%D1%80%D1%91%D0%B7%D0%B0_%D0%A0%D0%B0%D0%B4%D0%B4%D0%B5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slide" Target="slide1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5.xml"/><Relationship Id="rId3" Type="http://schemas.openxmlformats.org/officeDocument/2006/relationships/slide" Target="slide8.xml"/><Relationship Id="rId7" Type="http://schemas.openxmlformats.org/officeDocument/2006/relationships/slide" Target="slide7.xml"/><Relationship Id="rId12" Type="http://schemas.openxmlformats.org/officeDocument/2006/relationships/slide" Target="slide14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slide" Target="slide11.xml"/><Relationship Id="rId5" Type="http://schemas.openxmlformats.org/officeDocument/2006/relationships/slide" Target="slide12.xml"/><Relationship Id="rId10" Type="http://schemas.openxmlformats.org/officeDocument/2006/relationships/slide" Target="slide9.xml"/><Relationship Id="rId4" Type="http://schemas.openxmlformats.org/officeDocument/2006/relationships/slide" Target="slide10.xml"/><Relationship Id="rId9" Type="http://schemas.openxmlformats.org/officeDocument/2006/relationships/slide" Target="slide6.xml"/><Relationship Id="rId14" Type="http://schemas.openxmlformats.org/officeDocument/2006/relationships/slide" Target="slide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620688"/>
            <a:ext cx="7240984" cy="5951584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700" b="1" smtClean="0">
                <a:solidFill>
                  <a:srgbClr val="0000CC"/>
                </a:solidFill>
              </a:rPr>
              <a:t>СВОЯ ИГРА-</a:t>
            </a:r>
            <a:r>
              <a:rPr lang="ru-RU" sz="6700" b="1" dirty="0" smtClean="0">
                <a:solidFill>
                  <a:srgbClr val="0000CC"/>
                </a:solidFill>
              </a:rPr>
              <a:t/>
            </a:r>
            <a:br>
              <a:rPr lang="ru-RU" sz="6700" b="1" dirty="0" smtClean="0">
                <a:solidFill>
                  <a:srgbClr val="0000CC"/>
                </a:solidFill>
              </a:rPr>
            </a:br>
            <a:r>
              <a:rPr lang="ru-RU" sz="4800" b="1" dirty="0" smtClean="0">
                <a:solidFill>
                  <a:srgbClr val="0000CC"/>
                </a:solidFill>
              </a:rPr>
              <a:t>заповедники </a:t>
            </a:r>
            <a:r>
              <a:rPr lang="ru-RU" sz="4800" b="1" smtClean="0">
                <a:solidFill>
                  <a:srgbClr val="0000CC"/>
                </a:solidFill>
              </a:rPr>
              <a:t>и заказники </a:t>
            </a:r>
            <a:br>
              <a:rPr lang="ru-RU" sz="4800" b="1" smtClean="0">
                <a:solidFill>
                  <a:srgbClr val="0000CC"/>
                </a:solidFill>
              </a:rPr>
            </a:br>
            <a:r>
              <a:rPr lang="ru-RU" sz="4800" b="1" smtClean="0">
                <a:solidFill>
                  <a:srgbClr val="0000CC"/>
                </a:solidFill>
              </a:rPr>
              <a:t>Дагестана</a:t>
            </a:r>
            <a:r>
              <a:rPr lang="ru-RU" sz="6700" b="1" dirty="0" smtClean="0">
                <a:solidFill>
                  <a:srgbClr val="0000CC"/>
                </a:solidFill>
              </a:rPr>
              <a:t/>
            </a:r>
            <a:br>
              <a:rPr lang="ru-RU" sz="6700" b="1" dirty="0" smtClean="0">
                <a:solidFill>
                  <a:srgbClr val="0000CC"/>
                </a:solidFill>
              </a:rPr>
            </a:b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4724400"/>
            <a:ext cx="5157216" cy="1752600"/>
          </a:xfrm>
        </p:spPr>
        <p:txBody>
          <a:bodyPr rtlCol="0">
            <a:normAutofit fontScale="92500"/>
          </a:bodyPr>
          <a:lstStyle/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Подготовила: 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>
                <a:solidFill>
                  <a:srgbClr val="C00000"/>
                </a:solidFill>
              </a:rPr>
              <a:t>у</a:t>
            </a:r>
            <a:r>
              <a:rPr lang="ru-RU" sz="2400" b="1" smtClean="0">
                <a:solidFill>
                  <a:srgbClr val="C00000"/>
                </a:solidFill>
              </a:rPr>
              <a:t>читель </a:t>
            </a:r>
            <a:r>
              <a:rPr lang="ru-RU" sz="2400" b="1" dirty="0" smtClean="0">
                <a:solidFill>
                  <a:srgbClr val="C00000"/>
                </a:solidFill>
              </a:rPr>
              <a:t>географии МКОУ «</a:t>
            </a:r>
            <a:r>
              <a:rPr lang="ru-RU" sz="2400" b="1" dirty="0" err="1" smtClean="0">
                <a:solidFill>
                  <a:srgbClr val="C00000"/>
                </a:solidFill>
              </a:rPr>
              <a:t>Султанянгиюртовская</a:t>
            </a:r>
            <a:r>
              <a:rPr lang="ru-RU" sz="2400" b="1" dirty="0" smtClean="0">
                <a:solidFill>
                  <a:srgbClr val="C00000"/>
                </a:solidFill>
              </a:rPr>
              <a:t> СОШ им. Ю.Акаева»,</a:t>
            </a:r>
            <a:r>
              <a:rPr lang="ru-RU" sz="2400" b="1" dirty="0" err="1" smtClean="0">
                <a:solidFill>
                  <a:srgbClr val="C00000"/>
                </a:solidFill>
              </a:rPr>
              <a:t>Кизилюртовский</a:t>
            </a:r>
            <a:r>
              <a:rPr lang="ru-RU" sz="2400" b="1" dirty="0" smtClean="0">
                <a:solidFill>
                  <a:srgbClr val="C00000"/>
                </a:solidFill>
              </a:rPr>
              <a:t> район РД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37FD54-88FC-4F2F-AEE2-91EF465B5D00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786190"/>
            <a:ext cx="1216156" cy="2286016"/>
          </a:xfrm>
          <a:prstGeom prst="rect">
            <a:avLst/>
          </a:prstGeom>
        </p:spPr>
      </p:pic>
      <p:graphicFrame>
        <p:nvGraphicFramePr>
          <p:cNvPr id="5121" name="Object 1"/>
          <p:cNvGraphicFramePr>
            <a:graphicFrameLocks noChangeAspect="1"/>
          </p:cNvGraphicFramePr>
          <p:nvPr/>
        </p:nvGraphicFramePr>
        <p:xfrm>
          <a:off x="0" y="214290"/>
          <a:ext cx="2143140" cy="171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Документ" r:id="rId4" imgW="5939606" imgH="1881428" progId="Word.Document.12">
                  <p:embed/>
                </p:oleObj>
              </mc:Choice>
              <mc:Fallback>
                <p:oleObj name="Документ" r:id="rId4" imgW="5939606" imgH="1881428" progId="Word.Document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14290"/>
                        <a:ext cx="2143140" cy="171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71506" y="6016903"/>
            <a:ext cx="1667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  <a:hlinkClick r:id="rId2" action="ppaction://hlinksldjump"/>
              </a:rPr>
              <a:t>ТАБЛО</a:t>
            </a:r>
            <a:endParaRPr lang="ru-RU" sz="4000" b="1" dirty="0">
              <a:solidFill>
                <a:srgbClr val="0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" y="5437425"/>
            <a:ext cx="19446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3429000"/>
            <a:ext cx="3535232" cy="161140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 err="1" smtClean="0">
                <a:solidFill>
                  <a:srgbClr val="C00000"/>
                </a:solidFill>
                <a:latin typeface="Monotype Corsiva" pitchFamily="66" charset="0"/>
              </a:rPr>
              <a:t>Тарумовский</a:t>
            </a:r>
            <a:r>
              <a:rPr lang="ru-RU" sz="2800" b="1" i="1" dirty="0" smtClean="0">
                <a:solidFill>
                  <a:srgbClr val="C00000"/>
                </a:solidFill>
                <a:latin typeface="Monotype Corsiva" pitchFamily="66" charset="0"/>
              </a:rPr>
              <a:t> ландшафтный заказник</a:t>
            </a:r>
            <a:endParaRPr lang="ru-RU" sz="28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ru-RU" sz="2400" dirty="0" smtClean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260648"/>
            <a:ext cx="3678678" cy="306545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2400" b="1" dirty="0" smtClean="0">
                <a:solidFill>
                  <a:srgbClr val="0000CC"/>
                </a:solidFill>
                <a:ea typeface="Calibri"/>
                <a:cs typeface="Times New Roman"/>
              </a:rPr>
              <a:t>Богат и разнообразен животный мир этого заказника. Встречаются </a:t>
            </a:r>
            <a:r>
              <a:rPr lang="ru-RU" sz="2400" b="1" dirty="0" smtClean="0">
                <a:solidFill>
                  <a:srgbClr val="0000CC"/>
                </a:solidFill>
              </a:rPr>
              <a:t>акклиматизированные виды </a:t>
            </a:r>
            <a:r>
              <a:rPr lang="ru-RU" sz="2400" b="1" dirty="0" smtClean="0">
                <a:solidFill>
                  <a:srgbClr val="0000CC"/>
                </a:solidFill>
                <a:ea typeface="Calibri"/>
                <a:cs typeface="Times New Roman"/>
              </a:rPr>
              <a:t>животных  из </a:t>
            </a:r>
            <a:r>
              <a:rPr lang="ru-RU" sz="2400" b="1" dirty="0" smtClean="0">
                <a:solidFill>
                  <a:srgbClr val="0000CC"/>
                </a:solidFill>
                <a:latin typeface="Calibri"/>
                <a:ea typeface="Calibri"/>
                <a:cs typeface="Times New Roman"/>
              </a:rPr>
              <a:t>Америки</a:t>
            </a:r>
            <a:r>
              <a:rPr lang="ru-RU" sz="2400" dirty="0" smtClean="0">
                <a:latin typeface="Calibri"/>
                <a:ea typeface="Calibri"/>
                <a:cs typeface="Times New Roman"/>
              </a:rPr>
              <a:t>. </a:t>
            </a: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  <a:ea typeface="Calibri"/>
                <a:cs typeface="Times New Roman"/>
              </a:rPr>
              <a:t>20 баллов</a:t>
            </a:r>
            <a:endParaRPr lang="ru-RU" sz="2400" b="1" dirty="0">
              <a:solidFill>
                <a:srgbClr val="C00000"/>
              </a:solidFill>
              <a:latin typeface="Monotype Corsiva" pitchFamily="66" charset="0"/>
              <a:ea typeface="Calibri"/>
              <a:cs typeface="Times New Roman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BEBB8-E38A-42CC-B410-C265C41B7EAC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28673" name="Picture 1" descr="C:\Users\Сакинат\Desktop\Олени в воде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571500"/>
            <a:ext cx="4095752" cy="40719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3173366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71506" y="6016903"/>
            <a:ext cx="1667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  <a:hlinkClick r:id="rId2" action="ppaction://hlinksldjump"/>
              </a:rPr>
              <a:t>ТАБЛО</a:t>
            </a:r>
            <a:endParaRPr lang="ru-RU" sz="4000" b="1" dirty="0">
              <a:solidFill>
                <a:srgbClr val="00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1208"/>
            <a:ext cx="19446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86314" y="3501008"/>
            <a:ext cx="3929090" cy="6401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  <a:ea typeface="Calibri"/>
                <a:cs typeface="Times New Roman"/>
              </a:rPr>
              <a:t>Гигантский слепыш</a:t>
            </a:r>
            <a:endParaRPr lang="ru-RU" sz="3200" b="1" dirty="0">
              <a:solidFill>
                <a:srgbClr val="C00000"/>
              </a:solidFill>
              <a:latin typeface="Monotype Corsiva" pitchFamily="66" charset="0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306083"/>
            <a:ext cx="4572032" cy="58154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0"/>
              </a:spcAft>
            </a:pPr>
            <a:r>
              <a:rPr lang="ru-RU" sz="2200" b="1" dirty="0" smtClean="0">
                <a:solidFill>
                  <a:srgbClr val="0000CC"/>
                </a:solidFill>
              </a:rPr>
              <a:t>     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</a:pPr>
            <a:r>
              <a:rPr lang="ru-RU" sz="2200" b="1" dirty="0" smtClean="0">
                <a:solidFill>
                  <a:srgbClr val="0000CC"/>
                </a:solidFill>
              </a:rPr>
              <a:t> Длина тела этого животного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</a:pPr>
            <a:r>
              <a:rPr lang="ru-RU" sz="2200" b="1" dirty="0" smtClean="0">
                <a:solidFill>
                  <a:srgbClr val="0000CC"/>
                </a:solidFill>
              </a:rPr>
              <a:t>до 35      см, вес около 1 кг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</a:pPr>
            <a:r>
              <a:rPr lang="ru-RU" sz="2200" b="1" dirty="0" smtClean="0">
                <a:solidFill>
                  <a:srgbClr val="0000CC"/>
                </a:solidFill>
              </a:rPr>
              <a:t>Безухая морда делает  это животное похожим на чудовище из американских фильмов ужасов.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</a:pPr>
            <a:r>
              <a:rPr lang="ru-RU" sz="2200" b="1" dirty="0" smtClean="0">
                <a:solidFill>
                  <a:srgbClr val="0000CC"/>
                </a:solidFill>
              </a:rPr>
              <a:t>        Маленькие вездеходы. 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</a:pPr>
            <a:r>
              <a:rPr lang="ru-RU" sz="2200" b="1" dirty="0" smtClean="0">
                <a:solidFill>
                  <a:srgbClr val="0000CC"/>
                </a:solidFill>
              </a:rPr>
              <a:t>Они одинаково быстро 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</a:pPr>
            <a:r>
              <a:rPr lang="ru-RU" sz="2200" b="1" dirty="0" smtClean="0">
                <a:solidFill>
                  <a:srgbClr val="0000CC"/>
                </a:solidFill>
              </a:rPr>
              <a:t>двигаются вперед и назад. 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</a:pPr>
            <a:r>
              <a:rPr lang="ru-RU" sz="2200" b="1" dirty="0" smtClean="0">
                <a:solidFill>
                  <a:srgbClr val="0000CC"/>
                </a:solidFill>
              </a:rPr>
              <a:t>Если им необходимо 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</a:pPr>
            <a:r>
              <a:rPr lang="ru-RU" sz="2200" b="1" dirty="0" smtClean="0">
                <a:solidFill>
                  <a:srgbClr val="0000CC"/>
                </a:solidFill>
              </a:rPr>
              <a:t>развернуться, то они  делают 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</a:pPr>
            <a:r>
              <a:rPr lang="ru-RU" sz="2200" b="1" dirty="0" smtClean="0">
                <a:solidFill>
                  <a:srgbClr val="0000CC"/>
                </a:solidFill>
              </a:rPr>
              <a:t>сальто назад.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</a:pPr>
            <a:endParaRPr lang="ru-RU" sz="2000" b="1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algn="just"/>
            <a:r>
              <a:rPr lang="ru-RU" sz="2000" b="1" i="1" dirty="0" smtClean="0">
                <a:solidFill>
                  <a:srgbClr val="C00000"/>
                </a:solidFill>
              </a:rPr>
              <a:t>5 </a:t>
            </a:r>
            <a:r>
              <a:rPr lang="ru-RU" sz="2000" b="1" i="1" dirty="0" smtClean="0">
                <a:solidFill>
                  <a:srgbClr val="C00000"/>
                </a:solidFill>
                <a:latin typeface="Monotype Corsiva" pitchFamily="66" charset="0"/>
              </a:rPr>
              <a:t>баллов</a:t>
            </a:r>
            <a:endParaRPr lang="ru-RU" sz="2000" b="1" i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BEBB8-E38A-42CC-B410-C265C41B7EAC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4" y="142852"/>
            <a:ext cx="1944687" cy="314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173366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71506" y="6016903"/>
            <a:ext cx="1667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  <a:hlinkClick r:id="rId2" action="ppaction://hlinksldjump"/>
              </a:rPr>
              <a:t>ТАБЛО</a:t>
            </a:r>
            <a:endParaRPr lang="ru-RU" sz="4000" b="1" dirty="0">
              <a:solidFill>
                <a:srgbClr val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11960" y="404664"/>
            <a:ext cx="4406602" cy="476438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00CC"/>
                </a:solidFill>
              </a:rPr>
              <a:t>Житель высокогорий – стройное и довольно легкое животное с тонкой шеей, небольшой головой и крепкими ногами. Его следы отличаются от следов других копытных животных. В России можно встретить только в горах Главного Кавказского </a:t>
            </a:r>
            <a:r>
              <a:rPr lang="ru-RU" sz="2400" b="1" dirty="0" smtClean="0">
                <a:solidFill>
                  <a:srgbClr val="0000CC"/>
                </a:solidFill>
                <a:latin typeface="Monotype Corsiva" pitchFamily="66" charset="0"/>
              </a:rPr>
              <a:t>хребта.</a:t>
            </a: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10 баллов</a:t>
            </a:r>
            <a:endParaRPr lang="ru-RU" sz="2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4071942"/>
            <a:ext cx="3024336" cy="6401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Серна</a:t>
            </a:r>
            <a:r>
              <a:rPr lang="ru-RU" sz="3200" b="1" dirty="0" smtClean="0">
                <a:solidFill>
                  <a:srgbClr val="0000CC"/>
                </a:solidFill>
                <a:latin typeface="Monotype Corsiva" pitchFamily="66" charset="0"/>
              </a:rPr>
              <a:t> </a:t>
            </a:r>
            <a:endParaRPr lang="ru-RU" sz="3200" b="1" dirty="0">
              <a:solidFill>
                <a:srgbClr val="0000CC"/>
              </a:solidFill>
              <a:latin typeface="Monotype Corsiva" pitchFamily="66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BEBB8-E38A-42CC-B410-C265C41B7EAC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" y="5317469"/>
            <a:ext cx="19446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7" name="Picture 1" descr="C:\Users\Сакинат\Desktop\дикие иолени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500042"/>
            <a:ext cx="3571900" cy="3071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3173366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8403" y="231119"/>
            <a:ext cx="4347911" cy="443198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0000CC"/>
                </a:solidFill>
              </a:rPr>
              <a:t>Впервые в современной истории в 2005 году это животное  на территорию Дагестана проникло из Азербайджана. Из него делают ручки для перьев, украшения и красивые безделушки; в некоторых местностях  мясо его используют в пищу . Родина - северная Африка</a:t>
            </a:r>
            <a:r>
              <a:rPr lang="ru-RU" sz="2400" dirty="0" smtClean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15 баллов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29190" y="3571876"/>
            <a:ext cx="3857652" cy="6401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rgbClr val="002060"/>
                </a:solidFill>
                <a:effectLst/>
                <a:latin typeface="Calibri"/>
                <a:ea typeface="Calibri"/>
                <a:cs typeface="Times New Roman"/>
              </a:rPr>
              <a:t>  </a:t>
            </a: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  <a:ea typeface="Calibri"/>
                <a:cs typeface="Times New Roman"/>
              </a:rPr>
              <a:t>Индийский  дикобраз</a:t>
            </a:r>
            <a:endParaRPr lang="ru-RU" sz="3200" b="1" dirty="0">
              <a:solidFill>
                <a:srgbClr val="C00000"/>
              </a:solidFill>
              <a:effectLst/>
              <a:latin typeface="Monotype Corsiva" pitchFamily="66" charset="0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5322887"/>
            <a:ext cx="1574800" cy="5857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</a:rPr>
              <a:t>ОТВЕТ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971506" y="6016903"/>
            <a:ext cx="1667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hlinkClick r:id="rId2" action="ppaction://hlinksldjump"/>
              </a:rPr>
              <a:t>ТАБЛО</a:t>
            </a:r>
            <a:endParaRPr lang="ru-RU" sz="40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BEBB8-E38A-42CC-B410-C265C41B7EAC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8" name="Picture 1" descr="C:\Users\Сакинат\Desktop\Дикобраз -игра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14290"/>
            <a:ext cx="2752725" cy="27908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71506" y="6016903"/>
            <a:ext cx="1667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  <a:hlinkClick r:id="rId2" action="ppaction://hlinksldjump"/>
              </a:rPr>
              <a:t>ТАБЛО</a:t>
            </a:r>
            <a:endParaRPr lang="ru-RU" sz="4000" b="1" dirty="0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BEBB8-E38A-42CC-B410-C265C41B7EAC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500694" y="4143380"/>
            <a:ext cx="3357586" cy="122495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  <a:ea typeface="Calibri"/>
                <a:cs typeface="David" pitchFamily="34" charset="-79"/>
              </a:rPr>
              <a:t>Переднеазиатский  леопард или барс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357167"/>
            <a:ext cx="4929222" cy="44935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sz="2200" b="1" dirty="0" smtClean="0">
                <a:solidFill>
                  <a:srgbClr val="0000CC"/>
                </a:solidFill>
                <a:ea typeface="Times New Roman" pitchFamily="18" charset="0"/>
                <a:cs typeface="Times New Roman" pitchFamily="18" charset="0"/>
              </a:rPr>
              <a:t>В Дагестан  возвращается раннее исчезнувшее животное. </a:t>
            </a:r>
          </a:p>
          <a:p>
            <a:pPr lvl="0" algn="just"/>
            <a:r>
              <a:rPr lang="ru-RU" sz="2200" b="1" dirty="0" smtClean="0">
                <a:solidFill>
                  <a:srgbClr val="0000CC"/>
                </a:solidFill>
                <a:ea typeface="Times New Roman" pitchFamily="18" charset="0"/>
                <a:cs typeface="Times New Roman" pitchFamily="18" charset="0"/>
              </a:rPr>
              <a:t>Специалисты убеждают людей, что появление этого животного даже пойдет на пользу их хозяйству, так они охотятся "аккуратнее" волков.  </a:t>
            </a:r>
          </a:p>
          <a:p>
            <a:pPr lvl="0" algn="just"/>
            <a:r>
              <a:rPr lang="ru-RU" sz="2200" b="1" dirty="0" smtClean="0">
                <a:solidFill>
                  <a:srgbClr val="0000CC"/>
                </a:solidFill>
                <a:ea typeface="Times New Roman" pitchFamily="18" charset="0"/>
                <a:cs typeface="Times New Roman" pitchFamily="18" charset="0"/>
              </a:rPr>
              <a:t>Стая волков, нападая на отару,  за раз вырезают до 50-60 овец. </a:t>
            </a:r>
          </a:p>
          <a:p>
            <a:pPr lvl="0" algn="just"/>
            <a:r>
              <a:rPr lang="ru-RU" sz="2200" b="1" dirty="0" smtClean="0">
                <a:solidFill>
                  <a:srgbClr val="0000CC"/>
                </a:solidFill>
                <a:ea typeface="Times New Roman" pitchFamily="18" charset="0"/>
                <a:cs typeface="Times New Roman" pitchFamily="18" charset="0"/>
              </a:rPr>
              <a:t>Это  более аккуратный хищник, он  убивает не больше одного. Как называется  это  </a:t>
            </a:r>
            <a:r>
              <a:rPr lang="ru-RU" sz="2200" b="1" dirty="0" err="1" smtClean="0">
                <a:solidFill>
                  <a:srgbClr val="0000CC"/>
                </a:solidFill>
                <a:ea typeface="Times New Roman" pitchFamily="18" charset="0"/>
                <a:cs typeface="Times New Roman" pitchFamily="18" charset="0"/>
              </a:rPr>
              <a:t>краснокниж</a:t>
            </a:r>
            <a:r>
              <a:rPr lang="ru-RU" sz="2200" b="1" dirty="0" smtClean="0">
                <a:solidFill>
                  <a:srgbClr val="0000CC"/>
                </a:solidFill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2200" b="1" dirty="0" err="1" smtClean="0">
                <a:solidFill>
                  <a:srgbClr val="0000CC"/>
                </a:solidFill>
                <a:ea typeface="Times New Roman" pitchFamily="18" charset="0"/>
                <a:cs typeface="Times New Roman" pitchFamily="18" charset="0"/>
              </a:rPr>
              <a:t>ное</a:t>
            </a:r>
            <a:r>
              <a:rPr lang="ru-RU" sz="2200" b="1" dirty="0" smtClean="0">
                <a:solidFill>
                  <a:srgbClr val="0000CC"/>
                </a:solidFill>
                <a:ea typeface="Times New Roman" pitchFamily="18" charset="0"/>
                <a:cs typeface="Times New Roman" pitchFamily="18" charset="0"/>
              </a:rPr>
              <a:t> животное?   </a:t>
            </a:r>
            <a: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20 баллов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72140"/>
            <a:ext cx="19446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2" name="Picture 8" descr="https://go2.imgsmail.ru/imgpreview?key=5260a7e79e149903&amp;mb=imgdb_preview_157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642918"/>
            <a:ext cx="3214710" cy="2857520"/>
          </a:xfrm>
          <a:prstGeom prst="rect">
            <a:avLst/>
          </a:prstGeom>
          <a:noFill/>
        </p:spPr>
      </p:pic>
      <p:pic>
        <p:nvPicPr>
          <p:cNvPr id="67593" name="Picture 9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1214422"/>
            <a:ext cx="12382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43173366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380312" y="5877272"/>
            <a:ext cx="1667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  <a:hlinkClick r:id="rId2" action="ppaction://hlinksldjump"/>
              </a:rPr>
              <a:t>ТАБЛО</a:t>
            </a:r>
            <a:endParaRPr lang="ru-RU" sz="4000" b="1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24" y="5408165"/>
            <a:ext cx="19446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29124" y="260648"/>
            <a:ext cx="4290385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2400" b="1" dirty="0" smtClean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14876" y="5214950"/>
            <a:ext cx="313893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Береза</a:t>
            </a:r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> </a:t>
            </a: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Радде</a:t>
            </a:r>
            <a:endParaRPr lang="ru-RU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BEBB8-E38A-42CC-B410-C265C41B7EAC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0" y="0"/>
            <a:ext cx="3871253" cy="8309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ar(--font-regular)"/>
                <a:cs typeface="Arial" pitchFamily="34" charset="0"/>
              </a:rPr>
              <a:t>Береза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ar(--font-regular)"/>
                <a:cs typeface="Arial" pitchFamily="34" charset="0"/>
              </a:rPr>
              <a:t> </a:t>
            </a: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ar(--font-regular)"/>
                <a:cs typeface="Arial" pitchFamily="34" charset="0"/>
              </a:rPr>
              <a:t>Радде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ar(--font-regular)"/>
                <a:cs typeface="Arial" pitchFamily="34" charset="0"/>
              </a:rPr>
              <a:t>. Красивое небольшое дерево с розовато-белой корой 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ar(--font-regular)"/>
                <a:cs typeface="Arial" pitchFamily="34" charset="0"/>
              </a:rPr>
              <a:t> же в названии этой </a:t>
            </a: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ar(--font-regular)"/>
                <a:cs typeface="Arial" pitchFamily="34" charset="0"/>
              </a:rPr>
              <a:t>березы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ar(--font-regular)"/>
                <a:cs typeface="Arial" pitchFamily="34" charset="0"/>
              </a:rPr>
              <a:t> звучит что-то очень хорошее, светлое.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-57132" tIns="-76176" rIns="-11109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ar(--font-regular)"/>
                <a:cs typeface="Arial" pitchFamily="34" charset="0"/>
              </a:rPr>
              <a:t>9</a:t>
            </a:r>
            <a:endParaRPr kumimoji="0" lang="ru-RU" sz="1300" b="0" i="0" u="none" strike="noStrike" cap="none" normalizeH="0" baseline="0" smtClean="0">
              <a:ln>
                <a:noFill/>
              </a:ln>
              <a:solidFill>
                <a:srgbClr val="551A8B"/>
              </a:solidFill>
              <a:effectLst/>
              <a:latin typeface="var(--font-regular)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285720" y="214290"/>
            <a:ext cx="3857652" cy="36009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Красивое небольшое дерево с розовато-белой корой -реликт. Названо в честь французского  ботаника . </a:t>
            </a: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5 баллов</a:t>
            </a:r>
          </a:p>
          <a:p>
            <a:r>
              <a:rPr lang="ru-RU" sz="2800" b="1" dirty="0" smtClean="0">
                <a:solidFill>
                  <a:srgbClr val="FFFF00"/>
                </a:solidFill>
                <a:latin typeface="Monotype Corsiva" pitchFamily="66" charset="0"/>
                <a:hlinkClick r:id="rId4"/>
              </a:rPr>
              <a:t> </a:t>
            </a:r>
            <a:endParaRPr lang="ru-RU" sz="2800" b="1" dirty="0" smtClean="0">
              <a:solidFill>
                <a:srgbClr val="C00000"/>
              </a:solidFill>
              <a:latin typeface="Monotype Corsiva" pitchFamily="66" charset="0"/>
              <a:hlinkClick r:id="rId4"/>
            </a:endParaRPr>
          </a:p>
          <a:p>
            <a:pPr marL="0" marR="0" lvl="0" indent="0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ar(--font-regular)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1" descr="C:\Users\Сакинат\Desktop\водопад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3" y="285728"/>
            <a:ext cx="4357719" cy="44291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3774296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s://upload.wikimedia.org/wikipedia/commons/thumb/3/32/Rhododendron_caucasicum.jpg/220px-Rhododendron_caucasic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4643470" cy="457203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380312" y="5877272"/>
            <a:ext cx="1667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  <a:hlinkClick r:id="rId3" action="ppaction://hlinksldjump"/>
              </a:rPr>
              <a:t>ТАБЛО</a:t>
            </a:r>
            <a:endParaRPr lang="ru-RU" sz="4000" b="1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16"/>
            <a:ext cx="1944687" cy="85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2844" y="4214818"/>
            <a:ext cx="4714908" cy="14465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0000CC"/>
                </a:solidFill>
              </a:rPr>
              <a:t>Это растение занесено в  Красную книгу Дагестана.   Лекарственное растение. Назовите  его. </a:t>
            </a:r>
            <a:r>
              <a:rPr lang="ru-RU" sz="2200" b="1" dirty="0" smtClean="0">
                <a:solidFill>
                  <a:srgbClr val="FF0000"/>
                </a:solidFill>
              </a:rPr>
              <a:t>10 </a:t>
            </a:r>
            <a:r>
              <a:rPr lang="ru-RU" sz="2200" b="1" dirty="0" smtClean="0">
                <a:solidFill>
                  <a:srgbClr val="FF0000"/>
                </a:solidFill>
                <a:latin typeface="Monotype Corsiva" pitchFamily="66" charset="0"/>
              </a:rPr>
              <a:t>баллов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00628" y="4572008"/>
            <a:ext cx="414337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Monotype Corsiva" pitchFamily="66" charset="0"/>
              </a:rPr>
              <a:t>Рододендрон кавказский </a:t>
            </a:r>
            <a:endParaRPr lang="ru-RU" sz="32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BEBB8-E38A-42CC-B410-C265C41B7EAC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774296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380312" y="5877272"/>
            <a:ext cx="1667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  <a:hlinkClick r:id="rId2" action="ppaction://hlinksldjump"/>
              </a:rPr>
              <a:t>ТАБЛО</a:t>
            </a:r>
            <a:endParaRPr lang="ru-RU" sz="4000" b="1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08165"/>
            <a:ext cx="19446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14942" y="4214818"/>
            <a:ext cx="321471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Тюльпан  </a:t>
            </a:r>
            <a:r>
              <a:rPr lang="ru-RU" sz="3200" b="1" dirty="0" err="1" smtClean="0">
                <a:solidFill>
                  <a:srgbClr val="C00000"/>
                </a:solidFill>
                <a:latin typeface="Monotype Corsiva" pitchFamily="66" charset="0"/>
              </a:rPr>
              <a:t>Геснера</a:t>
            </a:r>
            <a:endParaRPr lang="ru-RU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5" y="260648"/>
            <a:ext cx="4929222" cy="34163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Травянистый луковичный многолетник, достигает в высоту 40 см . Имеет от 3 до 5  яйцевидно-продолговатые,</a:t>
            </a:r>
          </a:p>
          <a:p>
            <a:r>
              <a:rPr lang="ru-RU" sz="2400" b="1" dirty="0" smtClean="0">
                <a:solidFill>
                  <a:srgbClr val="0000CC"/>
                </a:solidFill>
              </a:rPr>
              <a:t>сизые листья. Цветок — одиночный с лепестками красного, </a:t>
            </a:r>
            <a:r>
              <a:rPr lang="ru-RU" sz="2400" b="1" dirty="0" err="1" smtClean="0">
                <a:solidFill>
                  <a:srgbClr val="0000CC"/>
                </a:solidFill>
              </a:rPr>
              <a:t>розового</a:t>
            </a:r>
            <a:r>
              <a:rPr lang="ru-RU" sz="2400" b="1" dirty="0" smtClean="0">
                <a:solidFill>
                  <a:srgbClr val="0000CC"/>
                </a:solidFill>
              </a:rPr>
              <a:t>, жёлтого или белого цвета, длиной 2,5—5,5 </a:t>
            </a:r>
            <a:r>
              <a:rPr lang="ru-RU" sz="2400" b="1" dirty="0" smtClean="0">
                <a:solidFill>
                  <a:srgbClr val="0000CC"/>
                </a:solidFill>
                <a:latin typeface="Monotype Corsiva" pitchFamily="66" charset="0"/>
              </a:rPr>
              <a:t>см.</a:t>
            </a: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15 баллов</a:t>
            </a:r>
            <a:r>
              <a:rPr lang="ru-RU" sz="2400" b="1" dirty="0" smtClean="0">
                <a:solidFill>
                  <a:srgbClr val="0000CC"/>
                </a:solidFill>
              </a:rPr>
              <a:t>.</a:t>
            </a:r>
            <a:endParaRPr lang="ru-RU" sz="2400" b="1" dirty="0">
              <a:solidFill>
                <a:srgbClr val="0000CC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BEBB8-E38A-42CC-B410-C265C41B7EAC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36866" name="Picture 2" descr="http://macroclub.ru/gallery/data/521/IMG_94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500042"/>
            <a:ext cx="3071834" cy="32147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3774296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380312" y="5877272"/>
            <a:ext cx="1667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  <a:hlinkClick r:id="rId2" action="ppaction://hlinksldjump"/>
              </a:rPr>
              <a:t>ТАБЛО</a:t>
            </a:r>
            <a:endParaRPr lang="ru-RU" sz="4000" b="1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3525"/>
            <a:ext cx="19446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29123" y="260648"/>
            <a:ext cx="4454899" cy="60016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Многолетнее травянистое растение, достигающее 1-1,8 м в высоту. Стебель жёсткий, зелёный, </a:t>
            </a:r>
          </a:p>
          <a:p>
            <a:r>
              <a:rPr lang="ru-RU" sz="2400" b="1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покрытый малозаметным беловатым войлочным опущением. Луковица крупная, продолговатая, сиреневатая. Может иметь до 40 сидячих листьев. Цветки с запахом, до 12 см в диаметре, </a:t>
            </a:r>
            <a:r>
              <a:rPr lang="ru-RU" sz="2400" b="1" dirty="0" err="1" smtClean="0">
                <a:solidFill>
                  <a:srgbClr val="0000CC"/>
                </a:solidFill>
                <a:cs typeface="Times New Roman" panose="02020603050405020304" pitchFamily="18" charset="0"/>
              </a:rPr>
              <a:t>повислые</a:t>
            </a:r>
            <a:r>
              <a:rPr lang="ru-RU" sz="2400" b="1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. Встречается и  как культурное растение. Плод— яйцевидная коробочка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  <a:cs typeface="Times New Roman" panose="02020603050405020304" pitchFamily="18" charset="0"/>
              </a:rPr>
              <a:t>20 баллов</a:t>
            </a:r>
            <a:endParaRPr lang="ru-RU" sz="2400" b="1" dirty="0">
              <a:solidFill>
                <a:srgbClr val="C00000"/>
              </a:solidFill>
              <a:latin typeface="Monotype Corsiva" pitchFamily="66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3299792"/>
            <a:ext cx="357190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rgbClr val="C00000"/>
                </a:solidFill>
                <a:latin typeface="Monotype Corsiva" pitchFamily="66" charset="0"/>
              </a:rPr>
              <a:t>Ли́лия</a:t>
            </a: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latin typeface="Monotype Corsiva" pitchFamily="66" charset="0"/>
              </a:rPr>
              <a:t>однобра́тственная</a:t>
            </a:r>
            <a:endParaRPr lang="ru-RU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BEBB8-E38A-42CC-B410-C265C41B7EAC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pic>
        <p:nvPicPr>
          <p:cNvPr id="63489" name="Picture 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463" y="144462"/>
            <a:ext cx="3570281" cy="2570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3774296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380312" y="5877272"/>
            <a:ext cx="1667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  <a:hlinkClick r:id="rId2" action="ppaction://hlinksldjump"/>
              </a:rPr>
              <a:t>ТАБЛО</a:t>
            </a:r>
            <a:endParaRPr lang="ru-RU" sz="4000" b="1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BEBB8-E38A-42CC-B410-C265C41B7EAC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214290"/>
            <a:ext cx="8215370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00CC"/>
                </a:solidFill>
              </a:rPr>
              <a:t>Вот такой он, мир редких животных Дагестана, интересный и загадочный, но до конца непознанный людьми. Надеемся, что наш рассказ приоткрыл для вас завесу тайны этого мира</a:t>
            </a:r>
          </a:p>
        </p:txBody>
      </p:sp>
      <p:pic>
        <p:nvPicPr>
          <p:cNvPr id="8" name="Picture 2" descr="C:\Users\Сакинат\Desktop\Белки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928802"/>
            <a:ext cx="4000528" cy="4572032"/>
          </a:xfrm>
          <a:prstGeom prst="rect">
            <a:avLst/>
          </a:prstGeom>
          <a:noFill/>
        </p:spPr>
      </p:pic>
      <p:pic>
        <p:nvPicPr>
          <p:cNvPr id="59393" name="Picture 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928802"/>
            <a:ext cx="400052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3774296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603448"/>
            <a:ext cx="8229600" cy="36004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1460198"/>
              </p:ext>
            </p:extLst>
          </p:nvPr>
        </p:nvGraphicFramePr>
        <p:xfrm>
          <a:off x="424136" y="188640"/>
          <a:ext cx="8229600" cy="5868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Заповедники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u="non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Заказники</a:t>
                      </a:r>
                    </a:p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sng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Растения,</a:t>
                      </a:r>
                      <a:endParaRPr lang="ru-RU" sz="180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sng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занесенные</a:t>
                      </a:r>
                      <a:r>
                        <a:rPr lang="ru-RU" sz="1800" b="1" u="sng" baseline="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в </a:t>
                      </a:r>
                      <a:endParaRPr lang="ru-RU" sz="180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u="sng" baseline="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Красную книгу</a:t>
                      </a:r>
                      <a:endParaRPr lang="ru-RU" sz="180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sng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Животные ,</a:t>
                      </a:r>
                      <a:endParaRPr lang="ru-RU" sz="1600" b="1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u="sng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занесенные</a:t>
                      </a:r>
                      <a:r>
                        <a:rPr lang="ru-RU" sz="1600" b="1" u="sng" baseline="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в </a:t>
                      </a:r>
                      <a:r>
                        <a:rPr lang="ru-RU" sz="1600" b="1" u="sng" baseline="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/>
                        </a:rPr>
                        <a:t>К</a:t>
                      </a:r>
                      <a:r>
                        <a:rPr lang="ru-RU" sz="1600" b="1" u="sng" baseline="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расную книгу</a:t>
                      </a:r>
                      <a:endParaRPr lang="ru-RU" sz="1600" b="1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2" action="ppaction://hlinksldjump"/>
                        </a:rPr>
                        <a:t>1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3" action="ppaction://hlinksldjump"/>
                        </a:rPr>
                        <a:t>2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4" action="ppaction://hlinksldjump"/>
                        </a:rPr>
                        <a:t>3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5" action="ppaction://hlinksldjump"/>
                        </a:rPr>
                        <a:t>4</a:t>
                      </a:r>
                      <a:endParaRPr lang="ru-RU" sz="6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6" action="ppaction://hlinksldjump"/>
                        </a:rPr>
                        <a:t>5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7" action="ppaction://hlinksldjump"/>
                        </a:rPr>
                        <a:t>6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5" action="ppaction://hlinksldjump"/>
                        </a:rPr>
                        <a:t>7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8" action="ppaction://hlinksldjump"/>
                        </a:rPr>
                        <a:t>8</a:t>
                      </a:r>
                      <a:endParaRPr lang="ru-RU" sz="6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9" action="ppaction://hlinksldjump"/>
                        </a:rPr>
                        <a:t>9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10" action="ppaction://hlinksldjump"/>
                        </a:rPr>
                        <a:t>10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11" action="ppaction://hlinksldjump"/>
                        </a:rPr>
                        <a:t>11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12" action="ppaction://hlinksldjump"/>
                        </a:rPr>
                        <a:t>12</a:t>
                      </a:r>
                      <a:endParaRPr lang="ru-RU" sz="6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13" action="ppaction://hlinksldjump"/>
                        </a:rPr>
                        <a:t>13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4" action="ppaction://hlinksldjump"/>
                        </a:rPr>
                        <a:t>14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5" action="ppaction://hlinksldjump"/>
                        </a:rPr>
                        <a:t>15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14" action="ppaction://hlinksldjump"/>
                        </a:rPr>
                        <a:t>16</a:t>
                      </a:r>
                      <a:endParaRPr lang="ru-RU" sz="6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CAE641-BEBC-43B9-837A-0AC481821D6B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389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71506" y="6016903"/>
            <a:ext cx="1667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  <a:hlinkClick r:id="rId2" action="ppaction://hlinksldjump"/>
              </a:rPr>
              <a:t>ТАБЛО</a:t>
            </a:r>
            <a:endParaRPr lang="ru-RU" sz="4000" b="1" dirty="0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BEBB8-E38A-42CC-B410-C265C41B7EAC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pic>
        <p:nvPicPr>
          <p:cNvPr id="23553" name="Picture 1" descr="C:\Users\Сакинат\Desktop\спасибо огромное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785794"/>
            <a:ext cx="6929486" cy="50720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3173366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050" y="115888"/>
            <a:ext cx="5473700" cy="779462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CC"/>
                </a:solidFill>
              </a:rPr>
              <a:t>Правила игры: </a:t>
            </a:r>
            <a:endParaRPr lang="ru-RU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54355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 smtClean="0">
                <a:solidFill>
                  <a:srgbClr val="0000CC"/>
                </a:solidFill>
              </a:rPr>
              <a:t>Командам предлагается 4 темы, включающие в себя по 4 вопроса.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 smtClean="0">
                <a:solidFill>
                  <a:srgbClr val="0000CC"/>
                </a:solidFill>
              </a:rPr>
              <a:t>Вопросы оценены баллами от 5 до 20, в зависимости от сложности. 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 smtClean="0">
                <a:solidFill>
                  <a:srgbClr val="0000CC"/>
                </a:solidFill>
              </a:rPr>
              <a:t>Члены команды выбирают тему, затем вопрос.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 smtClean="0">
                <a:solidFill>
                  <a:srgbClr val="0000CC"/>
                </a:solidFill>
              </a:rPr>
              <a:t> Вопросы задаются по очереди.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sz="2400" b="1" dirty="0" smtClean="0">
                <a:solidFill>
                  <a:srgbClr val="0000CC"/>
                </a:solidFill>
              </a:rPr>
              <a:t>    На обдумывание ответа отводится 1 минута.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 smtClean="0">
                <a:solidFill>
                  <a:srgbClr val="0000CC"/>
                </a:solidFill>
              </a:rPr>
              <a:t>Если команда даёт ответ раньше, то она получает +1 балл.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 smtClean="0">
                <a:solidFill>
                  <a:srgbClr val="0000CC"/>
                </a:solidFill>
              </a:rPr>
              <a:t>Если ответ правильный, то команда получает очки соответственно номиналу вопроса.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 smtClean="0">
                <a:solidFill>
                  <a:srgbClr val="0000CC"/>
                </a:solidFill>
              </a:rPr>
              <a:t>Если ответ неправильный, то очки вычитаются из суммы, набранной командой.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CAE641-BEBC-43B9-837A-0AC481821D6B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8403" y="231119"/>
            <a:ext cx="4765675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CC"/>
                </a:solidFill>
              </a:rPr>
              <a:t>Я</a:t>
            </a:r>
            <a:r>
              <a:rPr lang="ru-RU" sz="2400" b="1" dirty="0" smtClean="0">
                <a:solidFill>
                  <a:srgbClr val="0000CC"/>
                </a:solidFill>
              </a:rPr>
              <a:t>вляется уникальным памятником природы Дагестана. Геологами он признан вторым в мире по величине. </a:t>
            </a:r>
            <a:r>
              <a:rPr lang="ru-RU" sz="24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5 баллов</a:t>
            </a:r>
            <a:endParaRPr lang="ru-RU" sz="24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5" y="3500438"/>
            <a:ext cx="3643338" cy="6401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3200" dirty="0" smtClean="0">
                <a:solidFill>
                  <a:srgbClr val="002060"/>
                </a:solidFill>
                <a:effectLst/>
                <a:latin typeface="Calibri"/>
                <a:ea typeface="Calibri"/>
                <a:cs typeface="Times New Roman"/>
              </a:rPr>
              <a:t>  </a:t>
            </a:r>
            <a:r>
              <a:rPr lang="ru-RU" sz="3200" b="1" dirty="0" smtClean="0">
                <a:solidFill>
                  <a:srgbClr val="C00000"/>
                </a:solidFill>
                <a:effectLst/>
                <a:latin typeface="Monotype Corsiva" pitchFamily="66" charset="0"/>
                <a:ea typeface="Calibri"/>
                <a:cs typeface="Times New Roman"/>
              </a:rPr>
              <a:t>Бархан Сарыкум</a:t>
            </a:r>
            <a:endParaRPr lang="ru-RU" sz="3200" b="1" dirty="0">
              <a:solidFill>
                <a:srgbClr val="C00000"/>
              </a:solidFill>
              <a:effectLst/>
              <a:latin typeface="Monotype Corsiva" pitchFamily="66" charset="0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5322887"/>
            <a:ext cx="1055097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</a:rPr>
              <a:t>ОТВЕТ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971506" y="6016903"/>
            <a:ext cx="1667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hlinkClick r:id="rId2" action="ppaction://hlinksldjump"/>
              </a:rPr>
              <a:t>ТАБЛО</a:t>
            </a:r>
            <a:endParaRPr lang="ru-RU" sz="40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BEBB8-E38A-42CC-B410-C265C41B7EAC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990" y="0"/>
            <a:ext cx="3424490" cy="36450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694" y="0"/>
            <a:ext cx="3424490" cy="3645024"/>
          </a:xfrm>
          <a:prstGeom prst="rect">
            <a:avLst/>
          </a:prstGeom>
        </p:spPr>
      </p:pic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71506" y="6016903"/>
            <a:ext cx="1667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  <a:hlinkClick r:id="rId2" action="ppaction://hlinksldjump"/>
              </a:rPr>
              <a:t>ТАБЛО</a:t>
            </a:r>
            <a:endParaRPr lang="ru-RU" sz="4000" b="1" dirty="0">
              <a:solidFill>
                <a:srgbClr val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29238" y="332656"/>
            <a:ext cx="4572000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0000CC"/>
                </a:solidFill>
              </a:rPr>
              <a:t>Там обитает самая большая колония кудрявых пеликанов</a:t>
            </a:r>
            <a:r>
              <a:rPr lang="ru-RU" sz="2400" dirty="0" smtClean="0">
                <a:solidFill>
                  <a:srgbClr val="0000CC"/>
                </a:solidFill>
              </a:rPr>
              <a:t>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10баллов</a:t>
            </a:r>
            <a:endParaRPr lang="ru-RU" sz="2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flipH="1">
            <a:off x="3214678" y="3429000"/>
            <a:ext cx="3786214" cy="6401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err="1" smtClean="0">
                <a:solidFill>
                  <a:srgbClr val="FF0000"/>
                </a:solidFill>
                <a:latin typeface="Monotype Corsiva" pitchFamily="66" charset="0"/>
                <a:ea typeface="Calibri"/>
                <a:cs typeface="Times New Roman"/>
              </a:rPr>
              <a:t>Кизлярский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  <a:ea typeface="Calibri"/>
                <a:cs typeface="Times New Roman"/>
              </a:rPr>
              <a:t> залив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  <a:ea typeface="Calibri"/>
              <a:cs typeface="Times New Roman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54229"/>
            <a:ext cx="19446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BEBB8-E38A-42CC-B410-C265C41B7EAC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8" name="Picture 2" descr="http://35photo.ru/photos_series/496/4962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28604"/>
            <a:ext cx="3500462" cy="2500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6150431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71506" y="6016903"/>
            <a:ext cx="1667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  <a:hlinkClick r:id="rId2" action="ppaction://hlinksldjump"/>
              </a:rPr>
              <a:t>ТАБЛО</a:t>
            </a:r>
            <a:endParaRPr lang="ru-RU" sz="4000" b="1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4769"/>
            <a:ext cx="19446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28992" y="260648"/>
            <a:ext cx="5570992" cy="40934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Самая ядовитая и крупная змея России (её размеры могут достигать 2,5 м, вес - 3 кг), невероятно мощная, удержать которую тяжело даже взрослому человеку. В одном укусе … около 50 мг яда. Если  не оказать помощь своевременно, человек умрёт через 2-3 часа. Как она называется и где обитает ? 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</a:rPr>
              <a:t>15 баллов</a:t>
            </a:r>
            <a:endParaRPr lang="ru-RU" sz="2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28992" y="4786322"/>
            <a:ext cx="3786214" cy="6401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  <a:ea typeface="Calibri"/>
                <a:cs typeface="Times New Roman"/>
              </a:rPr>
              <a:t>Гюрза , </a:t>
            </a:r>
            <a:r>
              <a:rPr lang="ru-RU" sz="3200" b="1" dirty="0" err="1" smtClean="0">
                <a:solidFill>
                  <a:srgbClr val="C00000"/>
                </a:solidFill>
                <a:latin typeface="Monotype Corsiva" pitchFamily="66" charset="0"/>
                <a:ea typeface="Calibri"/>
                <a:cs typeface="Times New Roman"/>
              </a:rPr>
              <a:t>Сарыкум</a:t>
            </a:r>
            <a:endParaRPr lang="ru-RU" sz="3200" b="1" dirty="0">
              <a:solidFill>
                <a:srgbClr val="C00000"/>
              </a:solidFill>
              <a:latin typeface="Monotype Corsiva" pitchFamily="66" charset="0"/>
              <a:ea typeface="Calibri"/>
              <a:cs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BEBB8-E38A-42CC-B410-C265C41B7EAC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77826" name="Picture 2" descr="http://www.gifki.org/data/media/290/zmeya-animatsionnaya-kartinka-011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500042"/>
            <a:ext cx="3143272" cy="2357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3173366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71506" y="6016903"/>
            <a:ext cx="1667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  <a:hlinkClick r:id="rId2" action="ppaction://hlinksldjump"/>
              </a:rPr>
              <a:t>ТАБЛО</a:t>
            </a:r>
            <a:endParaRPr lang="ru-RU" sz="4000" b="1" dirty="0">
              <a:solidFill>
                <a:srgbClr val="000000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424655"/>
            <a:ext cx="19446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3351" y="207675"/>
            <a:ext cx="45720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2400" b="1" dirty="0" smtClean="0">
                <a:solidFill>
                  <a:srgbClr val="0000CC"/>
                </a:solidFill>
                <a:ea typeface="Calibri"/>
                <a:cs typeface="Times New Roman"/>
              </a:rPr>
              <a:t>Какой фильм  снимали на бархане </a:t>
            </a:r>
            <a:r>
              <a:rPr lang="ru-RU" sz="2400" b="1" dirty="0" err="1" smtClean="0">
                <a:solidFill>
                  <a:srgbClr val="0000CC"/>
                </a:solidFill>
                <a:ea typeface="Calibri"/>
                <a:cs typeface="Times New Roman"/>
              </a:rPr>
              <a:t>Сарыкум</a:t>
            </a:r>
            <a:r>
              <a:rPr lang="ru-RU" sz="2400" b="1" dirty="0" smtClean="0">
                <a:solidFill>
                  <a:srgbClr val="0000CC"/>
                </a:solidFill>
                <a:latin typeface="Calibri"/>
                <a:ea typeface="Calibri"/>
                <a:cs typeface="Times New Roman"/>
              </a:rPr>
              <a:t>?</a:t>
            </a:r>
            <a:endParaRPr lang="ru-RU" sz="2400" b="1" dirty="0" smtClean="0">
              <a:solidFill>
                <a:srgbClr val="0000CC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20 баллов </a:t>
            </a:r>
            <a:endParaRPr lang="ru-RU" sz="2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71802" y="3714752"/>
            <a:ext cx="4143404" cy="6586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«</a:t>
            </a: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  <a:ea typeface="Calibri"/>
                <a:cs typeface="Times New Roman"/>
              </a:rPr>
              <a:t>Белое солнце пустыни»</a:t>
            </a:r>
            <a:endParaRPr lang="ru-RU" sz="3200" b="1" dirty="0">
              <a:solidFill>
                <a:srgbClr val="C00000"/>
              </a:solidFill>
              <a:latin typeface="Monotype Corsiva" pitchFamily="66" charset="0"/>
              <a:ea typeface="Calibri"/>
              <a:cs typeface="Times New Roman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BEBB8-E38A-42CC-B410-C265C41B7EAC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4" y="214290"/>
            <a:ext cx="3424490" cy="307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173366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71506" y="6016903"/>
            <a:ext cx="1667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  <a:hlinkClick r:id="rId2" action="ppaction://hlinksldjump"/>
              </a:rPr>
              <a:t>ТАБЛО</a:t>
            </a:r>
            <a:endParaRPr lang="ru-RU" sz="4000" b="1" dirty="0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1208"/>
            <a:ext cx="19446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11960" y="260648"/>
            <a:ext cx="4572000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0000CC"/>
                </a:solidFill>
              </a:rPr>
              <a:t>Сколько заказников встречаются на территории Дагестана?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5 баллов</a:t>
            </a:r>
            <a:endParaRPr lang="ru-RU" sz="2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3571876"/>
            <a:ext cx="3024336" cy="6401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  <a:ea typeface="Calibri"/>
                <a:cs typeface="Times New Roman"/>
              </a:rPr>
              <a:t>12 заказников</a:t>
            </a:r>
            <a:endParaRPr lang="ru-RU" sz="3200" b="1" dirty="0">
              <a:solidFill>
                <a:srgbClr val="C00000"/>
              </a:solidFill>
              <a:latin typeface="Monotype Corsiva" pitchFamily="66" charset="0"/>
              <a:ea typeface="Calibri"/>
              <a:cs typeface="Times New Roman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BEBB8-E38A-42CC-B410-C265C41B7EAC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31745" name="Picture 1" descr="C:\Users\Сакинат\Desktop\гусь в воде лдя игры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3429000"/>
            <a:ext cx="4214842" cy="2562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3173366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71506" y="6016903"/>
            <a:ext cx="1667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  <a:hlinkClick r:id="rId2" action="ppaction://hlinksldjump"/>
              </a:rPr>
              <a:t>ТАБЛО</a:t>
            </a:r>
            <a:endParaRPr lang="ru-RU" sz="4000" b="1" dirty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786576"/>
            <a:ext cx="19446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8302" y="260649"/>
            <a:ext cx="5108078" cy="475168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200" b="1" dirty="0" smtClean="0">
                <a:solidFill>
                  <a:srgbClr val="0000CC"/>
                </a:solidFill>
              </a:rPr>
              <a:t>К основным объектам охраны животного мира относятся: кабан, косуля, камышовый кот, лесной кот, места остановок и зимовок водоплавающих и околоводных птиц, средиземноморская черепаха и другие виды редких и исчезающих животных, а также уникальный природный комплекс дельтовых лиановых лесов. Как называется  этот охраняемый объект?</a:t>
            </a:r>
            <a:r>
              <a:rPr lang="ru-RU" sz="2200" b="1" dirty="0" smtClean="0">
                <a:solidFill>
                  <a:srgbClr val="C00000"/>
                </a:solidFill>
              </a:rPr>
              <a:t>  </a:t>
            </a:r>
            <a:r>
              <a:rPr lang="ru-RU" sz="2200" b="1" dirty="0" smtClean="0">
                <a:solidFill>
                  <a:srgbClr val="C00000"/>
                </a:solidFill>
                <a:latin typeface="Monotype Corsiva" pitchFamily="66" charset="0"/>
              </a:rPr>
              <a:t>10баллов</a:t>
            </a:r>
            <a:endParaRPr lang="ru-RU" sz="2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29256" y="3714752"/>
            <a:ext cx="3571900" cy="15019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ctr"/>
            <a:r>
              <a:rPr lang="ru-RU" sz="3200" b="1" dirty="0" err="1" smtClean="0">
                <a:solidFill>
                  <a:srgbClr val="C00000"/>
                </a:solidFill>
                <a:latin typeface="Monotype Corsiva" pitchFamily="66" charset="0"/>
              </a:rPr>
              <a:t>Самурский</a:t>
            </a: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 лиановый лес</a:t>
            </a:r>
            <a:endParaRPr lang="ru-RU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BEBB8-E38A-42CC-B410-C265C41B7EAC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pic>
        <p:nvPicPr>
          <p:cNvPr id="32770" name="Picture 2" descr="http://dayswoman.ru/misc/i/gallery/20328/13712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500042"/>
            <a:ext cx="3071834" cy="2857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3173366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71506" y="6016903"/>
            <a:ext cx="1667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  <a:hlinkClick r:id="rId2" action="ppaction://hlinksldjump"/>
              </a:rPr>
              <a:t>ТАБЛО</a:t>
            </a:r>
            <a:endParaRPr lang="ru-RU" sz="4000" b="1" dirty="0">
              <a:solidFill>
                <a:srgbClr val="0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3512"/>
            <a:ext cx="19446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4170" y="4005064"/>
            <a:ext cx="4472144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Бежтинский</a:t>
            </a: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ландшафтный заказник</a:t>
            </a:r>
            <a:endParaRPr lang="ru-RU" sz="3200" b="1" dirty="0">
              <a:solidFill>
                <a:srgbClr val="C00000"/>
              </a:solidFill>
              <a:latin typeface="Monotype Corsiva" pitchFamily="66" charset="0"/>
              <a:ea typeface="Calibri"/>
              <a:cs typeface="Times New Roman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BEBB8-E38A-42CC-B410-C265C41B7EAC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000364" y="714356"/>
            <a:ext cx="500066" cy="3385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2" name="Picture 2" descr="C:\Users\Сакинат\Desktop\для игры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857232"/>
            <a:ext cx="3214710" cy="3048000"/>
          </a:xfrm>
          <a:prstGeom prst="rect">
            <a:avLst/>
          </a:prstGeom>
          <a:noFill/>
        </p:spPr>
      </p:pic>
      <p:sp>
        <p:nvSpPr>
          <p:cNvPr id="74753" name="Rectangle 1"/>
          <p:cNvSpPr>
            <a:spLocks noChangeArrowheads="1"/>
          </p:cNvSpPr>
          <p:nvPr/>
        </p:nvSpPr>
        <p:spPr bwMode="auto">
          <a:xfrm>
            <a:off x="285720" y="285728"/>
            <a:ext cx="4500594" cy="310854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Times New Roman" pitchFamily="18" charset="0"/>
              </a:rPr>
              <a:t>Встречаются почти все копытные Дагестана </a:t>
            </a:r>
            <a:r>
              <a:rPr lang="ru-RU" sz="2400" b="1" dirty="0" smtClean="0">
                <a:solidFill>
                  <a:srgbClr val="0000CC"/>
                </a:solidFill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Times New Roman" pitchFamily="18" charset="0"/>
              </a:rPr>
              <a:t>кавказский благородный олень,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Times New Roman" pitchFamily="18" charset="0"/>
              </a:rPr>
              <a:t>дагестанский тур,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Times New Roman" pitchFamily="18" charset="0"/>
              </a:rPr>
              <a:t>безоаровый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Times New Roman" pitchFamily="18" charset="0"/>
              </a:rPr>
              <a:t> козел,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Times New Roman" pitchFamily="18" charset="0"/>
              </a:rPr>
              <a:t>косуля, кабан, серна, барсук, белка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Times New Roman" pitchFamily="18" charset="0"/>
              </a:rPr>
              <a:t> и др.   </a:t>
            </a: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15 баллов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173366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Снежная зима, викторина">
  <a:themeElements>
    <a:clrScheme name="Другая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2">
  <a:themeElements>
    <a:clrScheme name="Другая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BBE0E3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6666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E2A7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D47D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Снежная зима, викторина</Template>
  <TotalTime>1643</TotalTime>
  <Words>738</Words>
  <Application>Microsoft Office PowerPoint</Application>
  <PresentationFormat>Экран (4:3)</PresentationFormat>
  <Paragraphs>138</Paragraphs>
  <Slides>21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Arial</vt:lpstr>
      <vt:lpstr>Calibri</vt:lpstr>
      <vt:lpstr>David</vt:lpstr>
      <vt:lpstr>Monotype Corsiva</vt:lpstr>
      <vt:lpstr>Times New Roman</vt:lpstr>
      <vt:lpstr>var(--font-regular)</vt:lpstr>
      <vt:lpstr>Снежная зима, викторина</vt:lpstr>
      <vt:lpstr>12</vt:lpstr>
      <vt:lpstr>Документ</vt:lpstr>
      <vt:lpstr>СВОЯ ИГРА- заповедники и заказники  Дагестана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Правила игры: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СВОЯ ИГРА Снежная зима</dc:title>
  <dc:creator>Евгений Печерин</dc:creator>
  <cp:lastModifiedBy>Microsoft Office</cp:lastModifiedBy>
  <cp:revision>157</cp:revision>
  <dcterms:created xsi:type="dcterms:W3CDTF">2016-01-30T15:54:37Z</dcterms:created>
  <dcterms:modified xsi:type="dcterms:W3CDTF">2021-05-26T19:52:30Z</dcterms:modified>
</cp:coreProperties>
</file>