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83"/>
  </p:handoutMasterIdLst>
  <p:sldIdLst>
    <p:sldId id="256" r:id="rId5"/>
    <p:sldId id="330" r:id="rId6"/>
    <p:sldId id="328" r:id="rId7"/>
    <p:sldId id="331" r:id="rId8"/>
    <p:sldId id="332" r:id="rId9"/>
    <p:sldId id="284" r:id="rId10"/>
    <p:sldId id="285" r:id="rId11"/>
    <p:sldId id="299" r:id="rId12"/>
    <p:sldId id="296" r:id="rId13"/>
    <p:sldId id="297" r:id="rId14"/>
    <p:sldId id="289" r:id="rId15"/>
    <p:sldId id="290" r:id="rId16"/>
    <p:sldId id="298" r:id="rId17"/>
    <p:sldId id="301" r:id="rId18"/>
    <p:sldId id="305" r:id="rId19"/>
    <p:sldId id="302" r:id="rId20"/>
    <p:sldId id="303" r:id="rId21"/>
    <p:sldId id="304" r:id="rId22"/>
    <p:sldId id="343" r:id="rId23"/>
    <p:sldId id="344" r:id="rId24"/>
    <p:sldId id="345" r:id="rId25"/>
    <p:sldId id="346" r:id="rId26"/>
    <p:sldId id="347" r:id="rId27"/>
    <p:sldId id="348" r:id="rId28"/>
    <p:sldId id="353" r:id="rId29"/>
    <p:sldId id="349" r:id="rId30"/>
    <p:sldId id="350" r:id="rId31"/>
    <p:sldId id="351" r:id="rId32"/>
    <p:sldId id="352" r:id="rId33"/>
    <p:sldId id="260" r:id="rId34"/>
    <p:sldId id="261" r:id="rId35"/>
    <p:sldId id="262" r:id="rId36"/>
    <p:sldId id="259" r:id="rId37"/>
    <p:sldId id="263" r:id="rId38"/>
    <p:sldId id="264" r:id="rId39"/>
    <p:sldId id="265" r:id="rId40"/>
    <p:sldId id="267" r:id="rId41"/>
    <p:sldId id="268" r:id="rId42"/>
    <p:sldId id="269" r:id="rId43"/>
    <p:sldId id="270" r:id="rId44"/>
    <p:sldId id="333" r:id="rId45"/>
    <p:sldId id="272" r:id="rId46"/>
    <p:sldId id="274" r:id="rId47"/>
    <p:sldId id="276" r:id="rId48"/>
    <p:sldId id="324" r:id="rId49"/>
    <p:sldId id="306" r:id="rId50"/>
    <p:sldId id="307" r:id="rId51"/>
    <p:sldId id="308" r:id="rId52"/>
    <p:sldId id="309" r:id="rId53"/>
    <p:sldId id="310" r:id="rId54"/>
    <p:sldId id="320" r:id="rId55"/>
    <p:sldId id="312" r:id="rId56"/>
    <p:sldId id="313" r:id="rId57"/>
    <p:sldId id="319" r:id="rId58"/>
    <p:sldId id="314" r:id="rId59"/>
    <p:sldId id="315" r:id="rId60"/>
    <p:sldId id="322" r:id="rId61"/>
    <p:sldId id="316" r:id="rId62"/>
    <p:sldId id="318" r:id="rId63"/>
    <p:sldId id="317" r:id="rId64"/>
    <p:sldId id="334" r:id="rId65"/>
    <p:sldId id="295" r:id="rId66"/>
    <p:sldId id="323" r:id="rId67"/>
    <p:sldId id="275" r:id="rId68"/>
    <p:sldId id="337" r:id="rId69"/>
    <p:sldId id="271" r:id="rId70"/>
    <p:sldId id="338" r:id="rId71"/>
    <p:sldId id="327" r:id="rId72"/>
    <p:sldId id="325" r:id="rId73"/>
    <p:sldId id="339" r:id="rId74"/>
    <p:sldId id="258" r:id="rId75"/>
    <p:sldId id="257" r:id="rId76"/>
    <p:sldId id="326" r:id="rId77"/>
    <p:sldId id="340" r:id="rId78"/>
    <p:sldId id="321" r:id="rId79"/>
    <p:sldId id="280" r:id="rId80"/>
    <p:sldId id="341" r:id="rId81"/>
    <p:sldId id="342" r:id="rId8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03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C780A-A793-4BDB-AD68-6A2D6ABD6992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01B2A-94B4-4EE7-B58C-FA541BF57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387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0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79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287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56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34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985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84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3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33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67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CAC8F-2C41-4BAE-943D-20F840ED68D8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4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CAC8F-2C41-4BAE-943D-20F840ED68D8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41F87-F2ED-4D41-9AFC-39F4AE02E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10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chi.ru/monitoring" TargetMode="External"/><Relationship Id="rId2" Type="http://schemas.openxmlformats.org/officeDocument/2006/relationships/hyperlink" Target="https://www.youtube.com/embed/E-7q23HaZGM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mcn8hTZheg0&amp;t=414s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fioco.ru/%D0%BF%D1%80%D0%B8%D0%BC%D0%B5%D1%80%D1%8B-%D0%B7%D0%B0%D0%B4%D0%B0%D1%87-pisa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skiv.instrao.ru/bank-zadaniy/chitatelskaya-gramotnost/%D0%A7%D0%A2_5_2020_%D1%81%D0%BF%D0%B8%D1%81%D0%BE%D0%BA%20%D0%B7%D0%B0%D0%B4%D0%B0%D0%BD%D0%B8%D0%B9.pdf" TargetMode="External"/><Relationship Id="rId2" Type="http://schemas.openxmlformats.org/officeDocument/2006/relationships/hyperlink" Target="http://skiv.instrao.ru/bank-zadaniy/chitatelskaya-gramotnos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iv.instrao.ru/bank-zadaniy/chitatelskaya-gramotnost/%D0%A7%D0%A2_5_2020_%D0%BC%D0%B5%D1%82%D0%BE%D0%B4%D0%B8%D1%87%D0%B5%D1%81%D0%BA%D0%B8%D0%B5%20%D0%BA%D0%BE%D0%BC%D0%BC%D0%B5%D0%BD%D1%82%D0%B0%D1%80%D0%B8%D0%B8%20%D0%BA%20%D0%B7%D0%B0%D0%B4%D0%B0%D0%BD%D0%B8%D1%8F%D0%BC.pdf" TargetMode="External"/><Relationship Id="rId5" Type="http://schemas.openxmlformats.org/officeDocument/2006/relationships/hyperlink" Target="http://skiv.instrao.ru/bank-zadaniy/chitatelskaya-gramotnost/%D0%A7%D0%A2_5_2020_%D1%85%D0%B0%D1%80%D0%B0%D0%BA%D1%82%D0%B5%D1%80%D0%B8%D1%81%D1%82%D0%B8%D0%BA%D0%B8%20%D0%B8%20%D1%81%D0%B8%D1%81%D1%82%D0%B5%D0%BC%D0%B0%20%D0%BE%D1%86%D0%B5%D0%BD%D0%B8%D0%B2%D0%B0%D0%BD%D0%B8%D1%8F.pdf" TargetMode="External"/><Relationship Id="rId4" Type="http://schemas.openxmlformats.org/officeDocument/2006/relationships/hyperlink" Target="http://skiv.instrao.ru/bank-zadaniy/chitatelskaya-gramotnost/%D0%A7%D0%A2_5_2020_%D0%B7%D0%B0%D0%B4%D0%B0%D0%BD%D0%B8%D1%8F_%D1%81%D0%B0%D0%B9%D1%82.pdf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nteroko.ru/pirls21/pirls2021_pub.htm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prosv.ru/pages/pisa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prosv.ru/pages/pisa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a.prosv.ru/fg/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prosv.ru/" TargetMode="External"/><Relationship Id="rId2" Type="http://schemas.openxmlformats.org/officeDocument/2006/relationships/hyperlink" Target="https://media.prosv.ru/fg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shalabolino.ucoz.ru/files/metodrab/FG/chitatelskaja_gramotnost-sbornik..pdf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nsportal.ru/shkola/literatura/library/2021/11/04/sbornik-tekstov-dlya-diagnostiki-chitatelskoy-gramotnosti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shkola/literatura/library/2019/10/23/diagnostika-chitatelskoy-gramotnosti-v-9-klasse" TargetMode="External"/><Relationship Id="rId2" Type="http://schemas.openxmlformats.org/officeDocument/2006/relationships/hyperlink" Target="https://nsportal.ru/shkola/literatura/library/2019/05/27/diagnostika-chitatelskoy-gramotnosti-v-8-klas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sportal.ru/shkola/istoriya/library/2021/10/07/zadaniya-na-formirovanie-chitatelskoy-gramotnosti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testi-s-zadaniyami-po-formirovaniyu-chitatelskoy-gramotnosti-v-rabote-s-tekstom-2557368.html" TargetMode="External"/><Relationship Id="rId2" Type="http://schemas.openxmlformats.org/officeDocument/2006/relationships/hyperlink" Target="https://infourok.ru/sbornik-tekstov-i-zadniy-dlya-podgotovki-k-mezhdunarodnim-issledovaniyam-pirls-1167673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prosv-channel/search?query=%D1%87%D0%B8%D1%82%D0%B0%D1%82%D0%B5%D0%BB%D1%8C%D1%81%D0%BA%D0%B0%D1%8F%20%D0%B3%D1%80%D0%B0%D0%BC%D0%BE%D1%82%D0%BD%D0%BE%D1%81%D1%82%D1%8C" TargetMode="External"/><Relationship Id="rId2" Type="http://schemas.openxmlformats.org/officeDocument/2006/relationships/hyperlink" Target="https://www.youtube.com/watch?v=pdZBTjt6bK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uCLdTsjvrM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aoBj4hyAho" TargetMode="External"/><Relationship Id="rId2" Type="http://schemas.openxmlformats.org/officeDocument/2006/relationships/hyperlink" Target="https://uchitel.club/events/formirovanie-i-otsenka-sformirovannosti-chitatelskoy-gramotnosti-v-ra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XCpf6PiWk1g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stepik.org/course/102235/promo" TargetMode="External"/><Relationship Id="rId2" Type="http://schemas.openxmlformats.org/officeDocument/2006/relationships/hyperlink" Target="https://uchitel.club/pisaconf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mail.ru/public/KjZF/87cYopWUo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097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Методы и инструменты оценивания читательской грамотности школьников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478338"/>
            <a:ext cx="9144000" cy="1655762"/>
          </a:xfrm>
        </p:spPr>
        <p:txBody>
          <a:bodyPr/>
          <a:lstStyle/>
          <a:p>
            <a:r>
              <a:rPr lang="ru-RU" dirty="0"/>
              <a:t>Ноябрь 2021</a:t>
            </a:r>
          </a:p>
        </p:txBody>
      </p:sp>
    </p:spTree>
    <p:extLst>
      <p:ext uri="{BB962C8B-B14F-4D97-AF65-F5344CB8AC3E}">
        <p14:creationId xmlns:p14="http://schemas.microsoft.com/office/powerpoint/2010/main" val="142992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414" y="1825625"/>
            <a:ext cx="5439172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54" t="16536" r="1564" b="18099"/>
          <a:stretch/>
        </p:blipFill>
        <p:spPr>
          <a:xfrm>
            <a:off x="165100" y="165100"/>
            <a:ext cx="11836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23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сплошных текстов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1) описание (художественное и техническое); </a:t>
            </a:r>
          </a:p>
          <a:p>
            <a:r>
              <a:rPr lang="ru-RU" dirty="0"/>
              <a:t>2) повествование (рассказ, репортаж); </a:t>
            </a:r>
          </a:p>
          <a:p>
            <a:r>
              <a:rPr lang="ru-RU" dirty="0"/>
              <a:t>3) объяснение (объяснительное сочинение, определение понятия, толкование слова, резюме/выводы, интерпретация); </a:t>
            </a:r>
          </a:p>
          <a:p>
            <a:r>
              <a:rPr lang="ru-RU" dirty="0"/>
              <a:t>4) аргументация (комментарий, обоснование); </a:t>
            </a:r>
          </a:p>
          <a:p>
            <a:r>
              <a:rPr lang="ru-RU" dirty="0"/>
              <a:t>5) инструкция (указание к выполнению работы; правила, законы).</a:t>
            </a:r>
          </a:p>
        </p:txBody>
      </p:sp>
    </p:spTree>
    <p:extLst>
      <p:ext uri="{BB962C8B-B14F-4D97-AF65-F5344CB8AC3E}">
        <p14:creationId xmlns:p14="http://schemas.microsoft.com/office/powerpoint/2010/main" val="3792823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</a:t>
            </a:r>
            <a:r>
              <a:rPr lang="ru-RU" dirty="0" err="1"/>
              <a:t>несплошных</a:t>
            </a:r>
            <a:r>
              <a:rPr lang="ru-RU" dirty="0"/>
              <a:t> текстов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 графики; </a:t>
            </a:r>
          </a:p>
          <a:p>
            <a:r>
              <a:rPr lang="ru-RU" dirty="0"/>
              <a:t>2) диаграммы; </a:t>
            </a:r>
          </a:p>
          <a:p>
            <a:r>
              <a:rPr lang="ru-RU" dirty="0"/>
              <a:t>3) таблицы; </a:t>
            </a:r>
          </a:p>
          <a:p>
            <a:r>
              <a:rPr lang="ru-RU" dirty="0"/>
              <a:t>4) карты, схемы; </a:t>
            </a:r>
          </a:p>
          <a:p>
            <a:r>
              <a:rPr lang="ru-RU" dirty="0"/>
              <a:t>5) рисунки, фотографии, </a:t>
            </a:r>
          </a:p>
          <a:p>
            <a:r>
              <a:rPr lang="ru-RU" dirty="0"/>
              <a:t>6) формы (анкеты и др.); </a:t>
            </a:r>
          </a:p>
          <a:p>
            <a:r>
              <a:rPr lang="ru-RU" dirty="0"/>
              <a:t>7) информационные листы и объявления</a:t>
            </a:r>
          </a:p>
        </p:txBody>
      </p:sp>
    </p:spTree>
    <p:extLst>
      <p:ext uri="{BB962C8B-B14F-4D97-AF65-F5344CB8AC3E}">
        <p14:creationId xmlns:p14="http://schemas.microsoft.com/office/powerpoint/2010/main" val="533477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Что мы можем измерить при оценке читательской грамотности?</a:t>
            </a:r>
          </a:p>
        </p:txBody>
      </p:sp>
    </p:spTree>
    <p:extLst>
      <p:ext uri="{BB962C8B-B14F-4D97-AF65-F5344CB8AC3E}">
        <p14:creationId xmlns:p14="http://schemas.microsoft.com/office/powerpoint/2010/main" val="120943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Читательские действия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Задачи и способы их решения, которые использует читатель для того, чтобы проложить собственный путь к тексту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4 группы читательских действий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dirty="0"/>
              <a:t>нахождение и извлечение информации из текста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dirty="0"/>
              <a:t>интеграция и интерпретация текста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dirty="0"/>
              <a:t>осмысление и оценка текста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dirty="0"/>
              <a:t>использование информации из текста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6019800" y="1371600"/>
            <a:ext cx="342900" cy="319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019800" y="2832100"/>
            <a:ext cx="342900" cy="319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21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67" t="35004" r="2924" b="17324"/>
          <a:stretch/>
        </p:blipFill>
        <p:spPr bwMode="auto">
          <a:xfrm>
            <a:off x="-26687" y="355600"/>
            <a:ext cx="11939287" cy="634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1257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67" t="27077" r="2924" b="15991"/>
          <a:stretch/>
        </p:blipFill>
        <p:spPr bwMode="auto">
          <a:xfrm>
            <a:off x="193485" y="228600"/>
            <a:ext cx="11693715" cy="649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48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66" t="29949" r="5056" b="15991"/>
          <a:stretch/>
        </p:blipFill>
        <p:spPr bwMode="auto">
          <a:xfrm>
            <a:off x="-107" y="228600"/>
            <a:ext cx="12192107" cy="636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883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67" t="30847" r="2923" b="14656"/>
          <a:stretch/>
        </p:blipFill>
        <p:spPr bwMode="auto">
          <a:xfrm>
            <a:off x="0" y="165100"/>
            <a:ext cx="12026900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5351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33" t="22005" r="1770" b="11588"/>
          <a:stretch/>
        </p:blipFill>
        <p:spPr>
          <a:xfrm>
            <a:off x="101600" y="698500"/>
            <a:ext cx="11874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07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067" t="24007" r="7190" b="19991"/>
          <a:stretch/>
        </p:blipFill>
        <p:spPr bwMode="auto">
          <a:xfrm>
            <a:off x="292358" y="431799"/>
            <a:ext cx="11546990" cy="607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4983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33" t="16016" r="2500" b="20833"/>
          <a:stretch/>
        </p:blipFill>
        <p:spPr>
          <a:xfrm>
            <a:off x="101600" y="114300"/>
            <a:ext cx="117856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08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58" t="16667" r="1980" b="14323"/>
          <a:stretch/>
        </p:blipFill>
        <p:spPr>
          <a:xfrm>
            <a:off x="177800" y="177800"/>
            <a:ext cx="117729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2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37" t="18099" r="1770" b="12630"/>
          <a:stretch/>
        </p:blipFill>
        <p:spPr>
          <a:xfrm>
            <a:off x="114300" y="317500"/>
            <a:ext cx="118618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30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29" t="20833" r="1980" b="11979"/>
          <a:stretch/>
        </p:blipFill>
        <p:spPr>
          <a:xfrm>
            <a:off x="88900" y="330200"/>
            <a:ext cx="118618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00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9175"/>
          </a:xfrm>
        </p:spPr>
        <p:txBody>
          <a:bodyPr>
            <a:normAutofit fontScale="90000"/>
          </a:bodyPr>
          <a:lstStyle/>
          <a:p>
            <a:r>
              <a:rPr lang="ru-RU" dirty="0"/>
              <a:t>Оценивание читательских умений в исследовании PIRLS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625600"/>
            <a:ext cx="11493500" cy="499109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соответствии с концептуальными положениями исследования при чтении художественных и информационных (научно-популярных) текстов оцениваются четыре группы читательских умений: 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– нахождение информации, заданной в явном виде; 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– формулирование выводов; 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– интерпретация и обобщение информации; 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– анализ и оценка содержания, языковых особенностей и структуры текста.</a:t>
            </a:r>
          </a:p>
        </p:txBody>
      </p:sp>
    </p:spTree>
    <p:extLst>
      <p:ext uri="{BB962C8B-B14F-4D97-AF65-F5344CB8AC3E}">
        <p14:creationId xmlns:p14="http://schemas.microsoft.com/office/powerpoint/2010/main" val="1425304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Характеристика читательских возможностей на каждом уровне понимания текста PIRLS</a:t>
            </a:r>
          </a:p>
        </p:txBody>
      </p:sp>
    </p:spTree>
    <p:extLst>
      <p:ext uri="{BB962C8B-B14F-4D97-AF65-F5344CB8AC3E}">
        <p14:creationId xmlns:p14="http://schemas.microsoft.com/office/powerpoint/2010/main" val="1483728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111125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/>
              <a:t>ВЫСШИЙ УРОВЕНЬ ПОНИМАНИЯ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900" y="1104900"/>
            <a:ext cx="10883900" cy="5664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ru-RU" dirty="0"/>
              <a:t>Читатели высшего уровня воспринимают текст целостно и в то же время понимают отдельные единицы текста в их взаимосвязи; опираются на текст для обоснования собственных интерпретаций авторской позиции. </a:t>
            </a:r>
            <a:endParaRPr lang="en-US" dirty="0"/>
          </a:p>
          <a:p>
            <a:r>
              <a:rPr lang="ru-RU" dirty="0"/>
              <a:t>Читая художественные тексты, учащиеся могут: </a:t>
            </a:r>
            <a:endParaRPr lang="en-US" dirty="0"/>
          </a:p>
          <a:p>
            <a:r>
              <a:rPr lang="ru-RU" dirty="0"/>
              <a:t>связывать детали текста для понимания общих идей автора; </a:t>
            </a:r>
            <a:endParaRPr lang="en-US" dirty="0"/>
          </a:p>
          <a:p>
            <a:r>
              <a:rPr lang="ru-RU" dirty="0"/>
              <a:t>интерпретировать события и действия героев для понимания их чувств, мотивов, целей и особенностей характера; обосновывать свои интерпретации, опираясь на содержательные и формальные элементы всего текста. Читая информационные тексты, учащиеся могут: </a:t>
            </a:r>
            <a:endParaRPr lang="en-US" dirty="0"/>
          </a:p>
          <a:p>
            <a:r>
              <a:rPr lang="ru-RU" dirty="0"/>
              <a:t>распознавать и интерпретировать сложную информацию из разных частей текста и обосновывать свои интерпретации, основываясь на сообщениях всего текста; </a:t>
            </a:r>
            <a:endParaRPr lang="en-US" dirty="0"/>
          </a:p>
          <a:p>
            <a:r>
              <a:rPr lang="ru-RU" dirty="0"/>
              <a:t>связывать единицы информации из всего текста для того, чтобы объяснить значение сообщения текста и выстроить последовательность описанных в тексте сообщений; </a:t>
            </a:r>
            <a:endParaRPr lang="en-US" dirty="0"/>
          </a:p>
          <a:p>
            <a:r>
              <a:rPr lang="ru-RU" dirty="0"/>
              <a:t>оценить и объяснить значение визуальных и вербальных элементов для понимания сообщений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02336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1"/>
            <a:ext cx="10515600" cy="952500"/>
          </a:xfrm>
        </p:spPr>
        <p:txBody>
          <a:bodyPr>
            <a:normAutofit/>
          </a:bodyPr>
          <a:lstStyle/>
          <a:p>
            <a:r>
              <a:rPr lang="ru-RU" sz="4000" dirty="0"/>
              <a:t>ВЫСОКИЙ УРОВЕНЬ ПОНИМАНИЯ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952501"/>
            <a:ext cx="11734800" cy="580389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Читатели высокого уровня понимают существенные сообщения текста, могут делать собственные умозаключения, основываясь на тексте, оценивают как содержание, так и форму текста, обращают внимание на некоторые языковые особенности текста. </a:t>
            </a:r>
          </a:p>
          <a:p>
            <a:pPr marL="0" indent="0">
              <a:buNone/>
            </a:pPr>
            <a:r>
              <a:rPr lang="ru-RU" dirty="0"/>
              <a:t>Читая художественные тексты, учащиеся могут: </a:t>
            </a:r>
          </a:p>
          <a:p>
            <a:r>
              <a:rPr lang="ru-RU" dirty="0"/>
              <a:t>найти и опознать значимые детали, скрытые в разных частях текста; </a:t>
            </a:r>
          </a:p>
          <a:p>
            <a:r>
              <a:rPr lang="ru-RU" dirty="0"/>
              <a:t>строить умозаключения для объяснения связи между событиями текста, между чувствами, намерениями и действиями героев и обосновывать свои выводы с помощью текста; </a:t>
            </a:r>
          </a:p>
          <a:p>
            <a:r>
              <a:rPr lang="ru-RU" dirty="0"/>
              <a:t>связывать и интерпретировать события истории, действия и черты характера героев, описанные в разных частях текста; </a:t>
            </a:r>
          </a:p>
          <a:p>
            <a:r>
              <a:rPr lang="ru-RU" dirty="0"/>
              <a:t>оценивать значение событий истории и действий героев для 6 понимания сообщения текста; </a:t>
            </a:r>
          </a:p>
          <a:p>
            <a:r>
              <a:rPr lang="ru-RU" dirty="0"/>
              <a:t>понимать значение некоторых языковых характеристик (метафора, интонация, образ). </a:t>
            </a:r>
          </a:p>
          <a:p>
            <a:pPr marL="0" indent="0">
              <a:buNone/>
            </a:pPr>
            <a:r>
              <a:rPr lang="ru-RU" dirty="0"/>
              <a:t>Читая информационные тексты, учащиеся могут: </a:t>
            </a:r>
          </a:p>
          <a:p>
            <a:r>
              <a:rPr lang="ru-RU" dirty="0"/>
              <a:t>найти и опознать нужную информацию внутри сплошного текста или в сложной таблице; </a:t>
            </a:r>
          </a:p>
          <a:p>
            <a:r>
              <a:rPr lang="ru-RU" dirty="0"/>
              <a:t>строить умозаключения о логических связях отдельных сообщений текста для обоснования своего мнения; </a:t>
            </a:r>
          </a:p>
          <a:p>
            <a:r>
              <a:rPr lang="ru-RU" dirty="0"/>
              <a:t>связывать вербальную и визуальную информацию для обоснования связей между идеями текста; </a:t>
            </a:r>
          </a:p>
          <a:p>
            <a:r>
              <a:rPr lang="ru-RU" dirty="0"/>
              <a:t>оценивать содержание и форму текста при обобщении его основных идей.</a:t>
            </a:r>
          </a:p>
        </p:txBody>
      </p:sp>
    </p:spTree>
    <p:extLst>
      <p:ext uri="{BB962C8B-B14F-4D97-AF65-F5344CB8AC3E}">
        <p14:creationId xmlns:p14="http://schemas.microsoft.com/office/powerpoint/2010/main" val="1550386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00" y="136525"/>
            <a:ext cx="11645900" cy="752475"/>
          </a:xfrm>
        </p:spPr>
        <p:txBody>
          <a:bodyPr/>
          <a:lstStyle/>
          <a:p>
            <a:r>
              <a:rPr lang="ru-RU" dirty="0"/>
              <a:t>СРЕДНИЙ УРОВЕНЬ ПОНИМАНИЯ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000" y="889000"/>
            <a:ext cx="11417300" cy="56896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Читатели среднего уровня могут находить в тексте информацию, делать на ее основе умозаключения, используя при этом некоторые особенности формы и языка текста. </a:t>
            </a:r>
          </a:p>
          <a:p>
            <a:pPr marL="0" indent="0">
              <a:buNone/>
            </a:pPr>
            <a:r>
              <a:rPr lang="ru-RU" dirty="0"/>
              <a:t>Читая художественные тексты, учащиеся могут: </a:t>
            </a:r>
          </a:p>
          <a:p>
            <a:pPr marL="0" indent="0">
              <a:buNone/>
            </a:pPr>
            <a:r>
              <a:rPr lang="ru-RU" dirty="0"/>
              <a:t>• вычитывать события, действия и чувства героев, описанные в явном виде; </a:t>
            </a:r>
          </a:p>
          <a:p>
            <a:pPr marL="0" indent="0">
              <a:buNone/>
            </a:pPr>
            <a:r>
              <a:rPr lang="ru-RU" dirty="0"/>
              <a:t>• строить умозаключения о свойствах, чувствах и мотивации основных героев; </a:t>
            </a:r>
          </a:p>
          <a:p>
            <a:pPr marL="0" indent="0">
              <a:buNone/>
            </a:pPr>
            <a:r>
              <a:rPr lang="ru-RU" dirty="0"/>
              <a:t>• интерпретировать очевидные основания действий героев и давать простые объяснения; </a:t>
            </a:r>
          </a:p>
          <a:p>
            <a:pPr marL="0" indent="0">
              <a:buNone/>
            </a:pPr>
            <a:r>
              <a:rPr lang="ru-RU" dirty="0"/>
              <a:t>• оценивать отдельные языковые и стилистические особенности текста. </a:t>
            </a:r>
          </a:p>
          <a:p>
            <a:pPr marL="0" indent="0">
              <a:buNone/>
            </a:pPr>
            <a:r>
              <a:rPr lang="ru-RU" dirty="0"/>
              <a:t>Читая информационные тексты, учащиеся могут: </a:t>
            </a:r>
          </a:p>
          <a:p>
            <a:pPr marL="0" indent="0">
              <a:buNone/>
            </a:pPr>
            <a:r>
              <a:rPr lang="ru-RU" dirty="0"/>
              <a:t>• найти и извлечь из текста две – три единицы информации; </a:t>
            </a:r>
          </a:p>
          <a:p>
            <a:pPr marL="0" indent="0">
              <a:buNone/>
            </a:pPr>
            <a:r>
              <a:rPr lang="ru-RU" dirty="0"/>
              <a:t>• использовать подзаголовки, иллюстрации и информацию в отдельных рамочках для того, чтобы найти часть текста, содержащую нужную информацию.</a:t>
            </a:r>
          </a:p>
        </p:txBody>
      </p:sp>
    </p:spTree>
    <p:extLst>
      <p:ext uri="{BB962C8B-B14F-4D97-AF65-F5344CB8AC3E}">
        <p14:creationId xmlns:p14="http://schemas.microsoft.com/office/powerpoint/2010/main" val="3991632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475"/>
          </a:xfrm>
        </p:spPr>
        <p:txBody>
          <a:bodyPr/>
          <a:lstStyle/>
          <a:p>
            <a:r>
              <a:rPr lang="ru-RU" dirty="0"/>
              <a:t>НИЗКИЙ УРОВЕНЬ ПОНИМАНИЯ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49400"/>
            <a:ext cx="10515600" cy="509269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Читатели низкого уровня могут вычитать из текста такую информацию, которая сообщается в явном виде и которую легко локализовать. Читая художественные тексты, учащиеся могут: </a:t>
            </a:r>
          </a:p>
          <a:p>
            <a:pPr marL="0" indent="0">
              <a:buNone/>
            </a:pPr>
            <a:r>
              <a:rPr lang="ru-RU" dirty="0"/>
              <a:t>• найти и извлечь из текста ясно описанную деталь;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Читая информационные тексты, учащиеся могут: </a:t>
            </a:r>
          </a:p>
          <a:p>
            <a:pPr marL="0" indent="0">
              <a:buNone/>
            </a:pPr>
            <a:r>
              <a:rPr lang="ru-RU" dirty="0"/>
              <a:t>• найти и извлечь информацию, которая в явном виде сообщается в начале текста.</a:t>
            </a:r>
          </a:p>
        </p:txBody>
      </p:sp>
    </p:spTree>
    <p:extLst>
      <p:ext uri="{BB962C8B-B14F-4D97-AF65-F5344CB8AC3E}">
        <p14:creationId xmlns:p14="http://schemas.microsoft.com/office/powerpoint/2010/main" val="2012392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11" t="22037" r="5091" b="19630"/>
          <a:stretch/>
        </p:blipFill>
        <p:spPr>
          <a:xfrm>
            <a:off x="300204" y="292100"/>
            <a:ext cx="11637796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0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Классификация уровней читательской грамотности 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8847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1. Низкий уровень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46200"/>
            <a:ext cx="10515600" cy="5016500"/>
          </a:xfrm>
        </p:spPr>
        <p:txBody>
          <a:bodyPr>
            <a:normAutofit fontScale="92500" lnSpcReduction="10000"/>
          </a:bodyPr>
          <a:lstStyle/>
          <a:p>
            <a:r>
              <a:rPr lang="ru-RU" u="sng" dirty="0"/>
              <a:t>Ученик умеет: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извлекать те единицы информации (детали, факты), которые прямо названы в тексте. Только на основе такой явной информации он может размышлять о прочитанном, делать выводы, устанавливать логические связи.</a:t>
            </a:r>
          </a:p>
          <a:p>
            <a:r>
              <a:rPr lang="ru-RU" u="sng" dirty="0"/>
              <a:t>Проблемы и дефициты: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выводы и логические связи, которые выстраивает ученик, схватывают лишь часть содержания текста, текст понимается фрагментарно и неточно;</a:t>
            </a:r>
          </a:p>
          <a:p>
            <a:pPr marL="0" indent="0" algn="just">
              <a:buNone/>
            </a:pPr>
            <a:r>
              <a:rPr lang="ru-RU" dirty="0"/>
              <a:t>- учащийся, как правило, неверно интерпретирует смысл образных выражений, иносказания, часто делает ложные выводы;</a:t>
            </a:r>
          </a:p>
          <a:p>
            <a:pPr marL="0" indent="0">
              <a:buNone/>
            </a:pPr>
            <a:r>
              <a:rPr lang="ru-RU" dirty="0"/>
              <a:t>- учащийся испытывает трудности с формулированием собственных суждений.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373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2. Средний уровень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1168400"/>
            <a:ext cx="11366500" cy="5549900"/>
          </a:xfrm>
        </p:spPr>
        <p:txBody>
          <a:bodyPr>
            <a:normAutofit fontScale="85000" lnSpcReduction="20000"/>
          </a:bodyPr>
          <a:lstStyle/>
          <a:p>
            <a:r>
              <a:rPr lang="ru-RU" u="sng" dirty="0"/>
              <a:t>Ученик умеет: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извлекать явную информацию;</a:t>
            </a:r>
          </a:p>
          <a:p>
            <a:pPr marL="0" indent="0">
              <a:buNone/>
            </a:pPr>
            <a:r>
              <a:rPr lang="ru-RU" dirty="0"/>
              <a:t>- извлекать информацию, не изложенную явно, но напрямую вытекающую из сказанного, делать несложные обобщения;</a:t>
            </a:r>
          </a:p>
          <a:p>
            <a:pPr marL="0" indent="0">
              <a:buNone/>
            </a:pPr>
            <a:r>
              <a:rPr lang="ru-RU" dirty="0"/>
              <a:t>- различать буквальный и небуквальный смысл сообщения;</a:t>
            </a:r>
          </a:p>
          <a:p>
            <a:pPr marL="0" indent="0">
              <a:buNone/>
            </a:pPr>
            <a:r>
              <a:rPr lang="ru-RU" dirty="0"/>
              <a:t>- восстанавливать последовательность основных событий и выделять среди них центральные;</a:t>
            </a:r>
          </a:p>
          <a:p>
            <a:pPr marL="0" indent="0">
              <a:buNone/>
            </a:pPr>
            <a:r>
              <a:rPr lang="ru-RU" dirty="0"/>
              <a:t>- связывать в единое целое сведения, изложенные в разных частях текста.</a:t>
            </a:r>
          </a:p>
          <a:p>
            <a:r>
              <a:rPr lang="ru-RU" u="sng" dirty="0"/>
              <a:t>Проблемы и дефициты: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при поиске ответа на вопрос ученик, как правило, обращается к нужному фрагменту текста, но часто выделяет искомую информацию неточно, включая в ответ избыточные или смежные сведения;</a:t>
            </a:r>
          </a:p>
          <a:p>
            <a:pPr marL="0" indent="0">
              <a:buNone/>
            </a:pPr>
            <a:r>
              <a:rPr lang="ru-RU" dirty="0"/>
              <a:t>- испытывает затруднения при выстраивании причинно-следственных связей;</a:t>
            </a:r>
          </a:p>
          <a:p>
            <a:pPr marL="0" indent="0">
              <a:buNone/>
            </a:pPr>
            <a:r>
              <a:rPr lang="ru-RU" dirty="0"/>
              <a:t>- неточно интерпретирует художественные тексты;</a:t>
            </a:r>
          </a:p>
          <a:p>
            <a:pPr marL="0" indent="0">
              <a:buNone/>
            </a:pPr>
            <a:r>
              <a:rPr lang="ru-RU" dirty="0"/>
              <a:t>- ученику трудно выделить авторскую позицию, проанализировать форму текста, связывая намерения автора с выбранными им языковыми средствами.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846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3. Повышенный уровень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600" y="1193800"/>
            <a:ext cx="11493500" cy="5384799"/>
          </a:xfrm>
        </p:spPr>
        <p:txBody>
          <a:bodyPr>
            <a:normAutofit/>
          </a:bodyPr>
          <a:lstStyle/>
          <a:p>
            <a:r>
              <a:rPr lang="ru-RU" b="1" dirty="0"/>
              <a:t> </a:t>
            </a:r>
            <a:r>
              <a:rPr lang="ru-RU" u="sng" dirty="0"/>
              <a:t>Ученик умеет: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находить явную информацию;</a:t>
            </a:r>
          </a:p>
          <a:p>
            <a:pPr marL="0" indent="0">
              <a:buNone/>
            </a:pPr>
            <a:r>
              <a:rPr lang="ru-RU" dirty="0"/>
              <a:t>- прочитывать небуквальный, скрытый смысл художественного текста, соотнося с ним смысл отдельных фактов, подробностей, деталей;</a:t>
            </a:r>
          </a:p>
          <a:p>
            <a:pPr marL="0" indent="0">
              <a:buNone/>
            </a:pPr>
            <a:r>
              <a:rPr lang="ru-RU" dirty="0"/>
              <a:t>- видеть главное;</a:t>
            </a:r>
          </a:p>
          <a:p>
            <a:pPr marL="0" indent="0">
              <a:buNone/>
            </a:pPr>
            <a:r>
              <a:rPr lang="ru-RU" dirty="0"/>
              <a:t>- верно понимать логику информационного (как учебного, так и научно-популярного) текста;</a:t>
            </a:r>
          </a:p>
          <a:p>
            <a:pPr marL="0" indent="0">
              <a:buNone/>
            </a:pPr>
            <a:r>
              <a:rPr lang="ru-RU" dirty="0"/>
              <a:t>- строить собственное суждение в этой логике.</a:t>
            </a:r>
          </a:p>
          <a:p>
            <a:r>
              <a:rPr lang="ru-RU" u="sng" dirty="0"/>
              <a:t>Проблемы и дефициты</a:t>
            </a:r>
            <a:r>
              <a:rPr lang="ru-RU" dirty="0"/>
              <a:t>: может испытывать трудности при выстраивании сложных логических связей, понимании авторской точки зрения, анализе средств выражения авторской мысли.</a:t>
            </a:r>
          </a:p>
        </p:txBody>
      </p:sp>
    </p:spTree>
    <p:extLst>
      <p:ext uri="{BB962C8B-B14F-4D97-AF65-F5344CB8AC3E}">
        <p14:creationId xmlns:p14="http://schemas.microsoft.com/office/powerpoint/2010/main" val="1406656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4. Высокий уровень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0" y="1358900"/>
            <a:ext cx="10782300" cy="5232399"/>
          </a:xfrm>
        </p:spPr>
        <p:txBody>
          <a:bodyPr>
            <a:normAutofit/>
          </a:bodyPr>
          <a:lstStyle/>
          <a:p>
            <a:r>
              <a:rPr lang="ru-RU" u="sng" dirty="0"/>
              <a:t>Ученик умеет:</a:t>
            </a:r>
            <a:endParaRPr lang="ru-RU" dirty="0"/>
          </a:p>
          <a:p>
            <a:r>
              <a:rPr lang="ru-RU" dirty="0"/>
              <a:t>извлекать из сообщения нужную информацию;</a:t>
            </a:r>
          </a:p>
          <a:p>
            <a:r>
              <a:rPr lang="ru-RU" dirty="0"/>
              <a:t>включать ее в более широкий контекст, видеть то большее, что стоит за сказанным;</a:t>
            </a:r>
          </a:p>
          <a:p>
            <a:r>
              <a:rPr lang="ru-RU" dirty="0"/>
              <a:t>воссоздавать авторский замысел;</a:t>
            </a:r>
          </a:p>
          <a:p>
            <a:r>
              <a:rPr lang="ru-RU" dirty="0"/>
              <a:t>понимать, почему для его выражения выбраны те или иные языковые средства;</a:t>
            </a:r>
          </a:p>
          <a:p>
            <a:r>
              <a:rPr lang="ru-RU" dirty="0"/>
              <a:t>строить на основе прочитанного собственные суждения.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446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9002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Уровни читательской грамотности и характеристика заданий к текстам разных форматов</a:t>
            </a:r>
            <a:br>
              <a:rPr lang="ru-RU" dirty="0"/>
            </a:br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24000" y="4287838"/>
            <a:ext cx="9144000" cy="1655762"/>
          </a:xfrm>
        </p:spPr>
        <p:txBody>
          <a:bodyPr/>
          <a:lstStyle/>
          <a:p>
            <a:r>
              <a:rPr lang="ru-RU" dirty="0"/>
              <a:t>уровни характеризуют различную по сложности деятельность учащихся с текстом</a:t>
            </a:r>
          </a:p>
        </p:txBody>
      </p:sp>
    </p:spTree>
    <p:extLst>
      <p:ext uri="{BB962C8B-B14F-4D97-AF65-F5344CB8AC3E}">
        <p14:creationId xmlns:p14="http://schemas.microsoft.com/office/powerpoint/2010/main" val="2486726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1" y="149225"/>
            <a:ext cx="11633199" cy="1108075"/>
          </a:xfrm>
        </p:spPr>
        <p:txBody>
          <a:bodyPr/>
          <a:lstStyle/>
          <a:p>
            <a:r>
              <a:rPr lang="ru-RU" dirty="0"/>
              <a:t>1-й уровень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072572"/>
              </p:ext>
            </p:extLst>
          </p:nvPr>
        </p:nvGraphicFramePr>
        <p:xfrm>
          <a:off x="215901" y="1257300"/>
          <a:ext cx="11633199" cy="688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2199">
                  <a:extLst>
                    <a:ext uri="{9D8B030D-6E8A-4147-A177-3AD203B41FA5}">
                      <a16:colId xmlns:a16="http://schemas.microsoft.com/office/drawing/2014/main" val="227451299"/>
                    </a:ext>
                  </a:extLst>
                </a:gridCol>
                <a:gridCol w="3543300">
                  <a:extLst>
                    <a:ext uri="{9D8B030D-6E8A-4147-A177-3AD203B41FA5}">
                      <a16:colId xmlns:a16="http://schemas.microsoft.com/office/drawing/2014/main" val="2183647027"/>
                    </a:ext>
                  </a:extLst>
                </a:gridCol>
                <a:gridCol w="3187700">
                  <a:extLst>
                    <a:ext uri="{9D8B030D-6E8A-4147-A177-3AD203B41FA5}">
                      <a16:colId xmlns:a16="http://schemas.microsoft.com/office/drawing/2014/main" val="1241837214"/>
                    </a:ext>
                  </a:extLst>
                </a:gridCol>
              </a:tblGrid>
              <a:tr h="429110">
                <a:tc>
                  <a:txBody>
                    <a:bodyPr/>
                    <a:lstStyle/>
                    <a:p>
                      <a:r>
                        <a:rPr lang="ru-RU" dirty="0"/>
                        <a:t>Нахождение информации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Интерпретация текста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Рефлексия и оценка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80803"/>
                  </a:ext>
                </a:extLst>
              </a:tr>
              <a:tr h="645429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Найти один (или более) независимый отрывок явно выраженной в тексте информации по простому критерию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Сплошные тексты</a:t>
                      </a:r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ru-RU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определить основную идею текста, используя заголовки частей текста или выделяющие их обозначения, или найти явно выраженную информацию в короткой части текста.</a:t>
                      </a:r>
                    </a:p>
                    <a:p>
                      <a:r>
                        <a:rPr lang="ru-RU" sz="1800" b="1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Несплошные</a:t>
                      </a: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тексты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найти отдельные части явно выраженной информации на одной простой карте, или линейном графике, или столбчатой диаграмме, которая включает в себя небольшой по объему вербальный текст в несколько слов или фраз.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Распознать главную тему или авторские намерения в тексте на известную тему, когда требуемая информация в тексте общеизвестна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Установить простые связи между информацией в тексте и общими, повседневными знаниями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370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1" y="149225"/>
            <a:ext cx="11633199" cy="1108075"/>
          </a:xfrm>
        </p:spPr>
        <p:txBody>
          <a:bodyPr/>
          <a:lstStyle/>
          <a:p>
            <a:r>
              <a:rPr lang="ru-RU" dirty="0"/>
              <a:t>2-й уровень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4034775"/>
              </p:ext>
            </p:extLst>
          </p:nvPr>
        </p:nvGraphicFramePr>
        <p:xfrm>
          <a:off x="215901" y="1257300"/>
          <a:ext cx="11633199" cy="688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799">
                  <a:extLst>
                    <a:ext uri="{9D8B030D-6E8A-4147-A177-3AD203B41FA5}">
                      <a16:colId xmlns:a16="http://schemas.microsoft.com/office/drawing/2014/main" val="227451299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183647027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241837214"/>
                    </a:ext>
                  </a:extLst>
                </a:gridCol>
              </a:tblGrid>
              <a:tr h="429110">
                <a:tc>
                  <a:txBody>
                    <a:bodyPr/>
                    <a:lstStyle/>
                    <a:p>
                      <a:r>
                        <a:rPr lang="ru-RU" dirty="0"/>
                        <a:t>Нахождение информации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Интерпретация текста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Рефлексия и оценка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80803"/>
                  </a:ext>
                </a:extLst>
              </a:tr>
              <a:tr h="645429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Найти один или более отрывков информации, каждый из которых, возможно, отвечает множественным критериям. Работать с противоречивой информацией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Сплошные тексты</a:t>
                      </a:r>
                      <a:r>
                        <a:rPr lang="ru-RU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найти, или интерпретировать, или обобщить информацию из различных частей текста или текстов с целью определить намерения автора, следуя логическим и лингвистическим связям внутри отдельной части текста.</a:t>
                      </a:r>
                    </a:p>
                    <a:p>
                      <a:r>
                        <a:rPr lang="ru-RU" sz="1800" b="1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Несплошные</a:t>
                      </a: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тексты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продемонстрировать понимание явно выраженной структуры визуального изображения информации, например, таблицы или диаграммы (граф-дерева) или объединить две небольшие части информации из графика или таблицы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Определить главную мысль, понимать связи, формировать, применять простые категории или истолковывать значения в пределах ограниченной части текста, когда информация малоизвестна и требуется сделать простые выводы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Делать сравнения или устанавливать связи между текстом и внешними знаниями или объяснять особенности текста, основываясь на собственном опыте и отношениях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220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1" y="149225"/>
            <a:ext cx="11633199" cy="1108075"/>
          </a:xfrm>
        </p:spPr>
        <p:txBody>
          <a:bodyPr/>
          <a:lstStyle/>
          <a:p>
            <a:r>
              <a:rPr lang="ru-RU" dirty="0"/>
              <a:t>3-й уровень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824227"/>
              </p:ext>
            </p:extLst>
          </p:nvPr>
        </p:nvGraphicFramePr>
        <p:xfrm>
          <a:off x="215901" y="1257300"/>
          <a:ext cx="11633199" cy="688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1399">
                  <a:extLst>
                    <a:ext uri="{9D8B030D-6E8A-4147-A177-3AD203B41FA5}">
                      <a16:colId xmlns:a16="http://schemas.microsoft.com/office/drawing/2014/main" val="227451299"/>
                    </a:ext>
                  </a:extLst>
                </a:gridCol>
                <a:gridCol w="3479800">
                  <a:extLst>
                    <a:ext uri="{9D8B030D-6E8A-4147-A177-3AD203B41FA5}">
                      <a16:colId xmlns:a16="http://schemas.microsoft.com/office/drawing/2014/main" val="2183647027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1241837214"/>
                    </a:ext>
                  </a:extLst>
                </a:gridCol>
              </a:tblGrid>
              <a:tr h="429110">
                <a:tc>
                  <a:txBody>
                    <a:bodyPr/>
                    <a:lstStyle/>
                    <a:p>
                      <a:r>
                        <a:rPr lang="ru-RU" dirty="0"/>
                        <a:t>Нахождение информации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Интерпретация текста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Рефлексия и оценка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80803"/>
                  </a:ext>
                </a:extLst>
              </a:tr>
              <a:tr h="645429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Найти и в некоторых случаях распознать связи между отрывками информации, каждый из которых, возможно, отвечает множественным критериям. Работать с известной, но противоречивой информацией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Сплошные тексты</a:t>
                      </a:r>
                      <a:r>
                        <a:rPr lang="ru-RU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найти, интерпретировать или оценить информацию, используя особенности организации текста, если они имеются, и следуя явно или неявно выраженным логическим связям, например, таким, как причинно-следственные связи в предложениях или отдельных частях текста.</a:t>
                      </a:r>
                    </a:p>
                    <a:p>
                      <a:r>
                        <a:rPr lang="ru-RU" sz="1800" b="1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Несплошные</a:t>
                      </a: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тексты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рассмотреть информацию, данную в нескольких различных формах (вербальной, числовой, пространственно-визуальной), в их взаимосвязи и сделать на этой основе выводы)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Объединить несколько частей текста для того, чтобы определить главную мысль, объяснять связи и истолковывать значения слов и смысл фраз. Сравнивать, противопоставлять или классифицировать части информации, принимая во внимание много критериев. Работать с противоречивой информацией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Делать сравнения или устанавливать связи, давать объяснения или оценивать особенности текста. Демонстрировать точное понимание текста в связи с известными, повседневными знаниями или основывать выводы на менее известных знаниях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403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1" y="149225"/>
            <a:ext cx="11633199" cy="1108075"/>
          </a:xfrm>
        </p:spPr>
        <p:txBody>
          <a:bodyPr/>
          <a:lstStyle/>
          <a:p>
            <a:r>
              <a:rPr lang="ru-RU" dirty="0"/>
              <a:t>4-й уровень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647220"/>
              </p:ext>
            </p:extLst>
          </p:nvPr>
        </p:nvGraphicFramePr>
        <p:xfrm>
          <a:off x="215901" y="1257300"/>
          <a:ext cx="11633199" cy="688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0499">
                  <a:extLst>
                    <a:ext uri="{9D8B030D-6E8A-4147-A177-3AD203B41FA5}">
                      <a16:colId xmlns:a16="http://schemas.microsoft.com/office/drawing/2014/main" val="227451299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val="2183647027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1241837214"/>
                    </a:ext>
                  </a:extLst>
                </a:gridCol>
              </a:tblGrid>
              <a:tr h="429110">
                <a:tc>
                  <a:txBody>
                    <a:bodyPr/>
                    <a:lstStyle/>
                    <a:p>
                      <a:r>
                        <a:rPr lang="ru-RU" dirty="0"/>
                        <a:t>Нахождение информации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Интерпретация текста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Рефлексия и оценка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80803"/>
                  </a:ext>
                </a:extLst>
              </a:tr>
              <a:tr h="645429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Найти и установить возможную последовательность или комбинацию отрывков глубоко скрытой информации, каждая часть которой может отвечать множественным критериям в тексте с неизвестным контекстом или формой.</a:t>
                      </a:r>
                    </a:p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Сделать вывод о том, какая информация в тексте необходима для выполнения задания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Сплошные тексты</a:t>
                      </a:r>
                      <a:r>
                        <a:rPr lang="ru-RU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 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следуя лингвистическим или тематическим связям различных частей текста, нередко имеющего ясно выраженную структуру изложения, найти, интерпретировать или оценить неявно выраженную информацию или сделать выводы философского или метафизического характера.</a:t>
                      </a:r>
                    </a:p>
                    <a:p>
                      <a:r>
                        <a:rPr lang="ru-RU" sz="1800" b="1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Несплошные</a:t>
                      </a: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тексты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найти отдельные части информации и сравнить или обобщить их, просмотрев длинный, детализированный текст, который чаще всего не имеет подзаголовков или специального формата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Использовать глубокие идеи, заложенные в тексте, для понимания и применения категорий в незнакомом контексте; истолковывать разделы текста, беря в расчет понимание текста в целом.</a:t>
                      </a:r>
                    </a:p>
                    <a:p>
                      <a:pPr fontAlgn="t"/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Работать с идеями, которые противоречат ожиданиям и сформулированы в негативном контексте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Использовать академические и общеизвестные знания для выдвижения гипотез или критической оценки текста. Демонстрировать точное понимание длинных и сложных текстов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834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407" t="22037" r="3778" b="18889"/>
          <a:stretch/>
        </p:blipFill>
        <p:spPr>
          <a:xfrm>
            <a:off x="223305" y="444500"/>
            <a:ext cx="11270195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83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1" y="149225"/>
            <a:ext cx="11633199" cy="1108075"/>
          </a:xfrm>
        </p:spPr>
        <p:txBody>
          <a:bodyPr/>
          <a:lstStyle/>
          <a:p>
            <a:r>
              <a:rPr lang="ru-RU" dirty="0"/>
              <a:t>5-й уровень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431754"/>
              </p:ext>
            </p:extLst>
          </p:nvPr>
        </p:nvGraphicFramePr>
        <p:xfrm>
          <a:off x="215900" y="1041400"/>
          <a:ext cx="11633199" cy="7104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0499">
                  <a:extLst>
                    <a:ext uri="{9D8B030D-6E8A-4147-A177-3AD203B41FA5}">
                      <a16:colId xmlns:a16="http://schemas.microsoft.com/office/drawing/2014/main" val="227451299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val="2183647027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1241837214"/>
                    </a:ext>
                  </a:extLst>
                </a:gridCol>
              </a:tblGrid>
              <a:tr h="429110">
                <a:tc>
                  <a:txBody>
                    <a:bodyPr/>
                    <a:lstStyle/>
                    <a:p>
                      <a:r>
                        <a:rPr lang="ru-RU" dirty="0"/>
                        <a:t>Нахождение информации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Интерпретация текста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Рефлексия и оценка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80803"/>
                  </a:ext>
                </a:extLst>
              </a:tr>
              <a:tr h="6454290"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Найти и установить последовательность или комбинацию отрывков глубоко скрытой информации, часть которой может быть задана вне основного текста. Сделать вывод о том, какая информация в тексте необходима для выполнения задания.</a:t>
                      </a:r>
                    </a:p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Работа с правдоподобной и/или достаточно объемной информацией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Сплошные тексты:</a:t>
                      </a:r>
                      <a:r>
                        <a:rPr lang="ru-RU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выявить связь отдельных частей текста с темой или основной мыслью, работая с противоречивыми текстами, структура изложения которых не очевидна или явно не обозначена.</a:t>
                      </a:r>
                    </a:p>
                    <a:p>
                      <a:r>
                        <a:rPr lang="ru-RU" sz="1800" b="1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Несплошные</a:t>
                      </a: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тексты: 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установить характер связи частей информации, представленной в виде таблиц, графиков, диаграмм и пр., которая может быть длинной и детализированной, иногда используя информацию, внешнюю по отношению к основной. Читатель должен обнаружить, что для полного понимания данного текста требуется использовать различные элементы этого же документа, например, сноски</a:t>
                      </a:r>
                    </a:p>
                    <a:p>
                      <a:pPr fontAlgn="t"/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Истолковать значения нюансов языка либо демонстрировать полное понимание текста и всех его деталей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Критически оценить или выдвигать гипотезы на основе специальных знаний. Работать с понятиями, которые противоположны ожиданиям, основываясь на глубоком понимании длинных или сложных текстов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2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0479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>
            <a:normAutofit/>
          </a:bodyPr>
          <a:lstStyle/>
          <a:p>
            <a:r>
              <a:rPr lang="ru-RU" dirty="0"/>
              <a:t>Ресурсы для диагностики читательской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824589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Диагностика читательской грамотности на </a:t>
            </a:r>
            <a:r>
              <a:rPr lang="ru-RU" dirty="0" err="1"/>
              <a:t>Учи.ру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214562"/>
          </a:xfrm>
        </p:spPr>
        <p:txBody>
          <a:bodyPr>
            <a:normAutofit lnSpcReduction="10000"/>
          </a:bodyPr>
          <a:lstStyle/>
          <a:p>
            <a:r>
              <a:rPr lang="ru-RU" dirty="0">
                <a:hlinkClick r:id="rId2"/>
              </a:rPr>
              <a:t>Новый инструмент оценки знаний школьников: механика работы – </a:t>
            </a:r>
            <a:r>
              <a:rPr lang="ru-RU" dirty="0" err="1">
                <a:hlinkClick r:id="rId2"/>
              </a:rPr>
              <a:t>YouTube</a:t>
            </a:r>
            <a:endParaRPr lang="ru-RU" dirty="0"/>
          </a:p>
          <a:p>
            <a:r>
              <a:rPr lang="en-US" dirty="0">
                <a:hlinkClick r:id="rId3"/>
              </a:rPr>
              <a:t>https://uchi.ru/monitoring</a:t>
            </a:r>
            <a:endParaRPr lang="ru-RU" dirty="0"/>
          </a:p>
          <a:p>
            <a:r>
              <a:rPr lang="en-US" dirty="0">
                <a:hlinkClick r:id="rId4"/>
              </a:rPr>
              <a:t>https://www.youtube.com/watch?v=mcn8hTZheg0&amp;t=414s</a:t>
            </a:r>
            <a:endParaRPr lang="ru-RU" dirty="0"/>
          </a:p>
          <a:p>
            <a:r>
              <a:rPr lang="ru-RU" sz="3200" dirty="0"/>
              <a:t>для 2-3 классов декабрь 2021 г.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90743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Открытые задания ФИОКО в формате</a:t>
            </a:r>
            <a:r>
              <a:rPr lang="en-US" dirty="0"/>
              <a:t> PISA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https://fioco.ru/%D0%BF%D1%80%D0%B8%D0%BC%D0%B5%D1%80%D1%8B-%D0%B7%D0%B0%D0%B4%D0%B0%D1%87-pisa</a:t>
            </a:r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87787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Институт стратегии развития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http://skiv.instrao.ru/bank-zadaniy/chitatelskaya-gramotnost/</a:t>
            </a:r>
            <a:r>
              <a:rPr lang="ru-RU" dirty="0"/>
              <a:t> Банк заданий по читательской грамотности с 5 по 9 класс</a:t>
            </a:r>
          </a:p>
          <a:p>
            <a:r>
              <a:rPr lang="ru-RU" dirty="0">
                <a:hlinkClick r:id="rId3"/>
              </a:rPr>
              <a:t>список заданий</a:t>
            </a:r>
            <a:r>
              <a:rPr lang="ru-RU" dirty="0"/>
              <a:t>  </a:t>
            </a:r>
            <a:r>
              <a:rPr lang="ru-RU" i="1" dirty="0">
                <a:hlinkClick r:id="rId3"/>
              </a:rPr>
              <a:t>Скачать</a:t>
            </a:r>
            <a:endParaRPr lang="ru-RU" dirty="0"/>
          </a:p>
          <a:p>
            <a:r>
              <a:rPr lang="ru-RU" dirty="0">
                <a:hlinkClick r:id="rId4"/>
              </a:rPr>
              <a:t>задания</a:t>
            </a:r>
            <a:r>
              <a:rPr lang="ru-RU" dirty="0"/>
              <a:t>  </a:t>
            </a:r>
            <a:r>
              <a:rPr lang="ru-RU" i="1" dirty="0">
                <a:hlinkClick r:id="rId4"/>
              </a:rPr>
              <a:t>Скачать</a:t>
            </a:r>
            <a:br>
              <a:rPr lang="ru-RU" dirty="0"/>
            </a:br>
            <a:r>
              <a:rPr lang="ru-RU" dirty="0">
                <a:hlinkClick r:id="rId5"/>
              </a:rPr>
              <a:t>характеристики заданий и система оценивания</a:t>
            </a:r>
            <a:r>
              <a:rPr lang="ru-RU" dirty="0"/>
              <a:t>  </a:t>
            </a:r>
            <a:r>
              <a:rPr lang="ru-RU" i="1" dirty="0">
                <a:hlinkClick r:id="rId5"/>
              </a:rPr>
              <a:t>Скачать</a:t>
            </a:r>
            <a:br>
              <a:rPr lang="ru-RU" dirty="0"/>
            </a:br>
            <a:r>
              <a:rPr lang="ru-RU" dirty="0">
                <a:hlinkClick r:id="rId6"/>
              </a:rPr>
              <a:t>методические комментарии к заданиям</a:t>
            </a:r>
            <a:r>
              <a:rPr lang="ru-RU" dirty="0"/>
              <a:t>  </a:t>
            </a:r>
            <a:r>
              <a:rPr lang="ru-RU" i="1" dirty="0">
                <a:hlinkClick r:id="rId6"/>
              </a:rPr>
              <a:t>Скачать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505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Материалы для подготовки к проведению международного исследования PIRLS-2021 в образовательных организациях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hlinkClick r:id="rId2"/>
            </a:endParaRPr>
          </a:p>
          <a:p>
            <a:endParaRPr lang="ru-RU" dirty="0">
              <a:hlinkClick r:id="rId2"/>
            </a:endParaRPr>
          </a:p>
          <a:p>
            <a:r>
              <a:rPr lang="en-US" dirty="0">
                <a:hlinkClick r:id="rId2"/>
              </a:rPr>
              <a:t>http://www.centeroko.ru/pirls21/pirls2021_pub.html</a:t>
            </a:r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38557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Печатные издания для формирования и оценки читательской грамотности для 5-9 классов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https://prosv.ru/pages/pisa.html</a:t>
            </a:r>
            <a:r>
              <a:rPr lang="ru-RU" dirty="0"/>
              <a:t>  сайт Просвещение, раздел Функциональная 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2074123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334" t="8889" r="2444" b="5926"/>
          <a:stretch/>
        </p:blipFill>
        <p:spPr>
          <a:xfrm>
            <a:off x="1244600" y="11430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61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445" t="7408" r="2889" b="5926"/>
          <a:stretch/>
        </p:blipFill>
        <p:spPr>
          <a:xfrm>
            <a:off x="1173285" y="0"/>
            <a:ext cx="9380415" cy="69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930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852" t="8890" r="3334" b="9629"/>
          <a:stretch/>
        </p:blipFill>
        <p:spPr>
          <a:xfrm>
            <a:off x="1047578" y="0"/>
            <a:ext cx="9531522" cy="68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95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63" t="20000" r="3185" b="18704"/>
          <a:stretch/>
        </p:blipFill>
        <p:spPr>
          <a:xfrm>
            <a:off x="190500" y="88900"/>
            <a:ext cx="114173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51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444" t="14074" r="3037" b="11667"/>
          <a:stretch/>
        </p:blipFill>
        <p:spPr>
          <a:xfrm>
            <a:off x="717376" y="-114301"/>
            <a:ext cx="10611024" cy="696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24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852" t="27963" r="2000" b="32222"/>
          <a:stretch/>
        </p:blipFill>
        <p:spPr>
          <a:xfrm>
            <a:off x="-76791" y="1092200"/>
            <a:ext cx="12161402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80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Печатные издания по формированию смыслового чтения в начальной школе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https://prosv.ru/pages/pisa.html</a:t>
            </a:r>
            <a:r>
              <a:rPr lang="ru-RU" dirty="0"/>
              <a:t>  сайт Просвещение, раздел Функциональная 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2301592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67" t="26481" r="3185" b="13518"/>
          <a:stretch/>
        </p:blipFill>
        <p:spPr>
          <a:xfrm>
            <a:off x="368300" y="808313"/>
            <a:ext cx="11264900" cy="620086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 1 по 4 класс</a:t>
            </a:r>
          </a:p>
        </p:txBody>
      </p:sp>
    </p:spTree>
    <p:extLst>
      <p:ext uri="{BB962C8B-B14F-4D97-AF65-F5344CB8AC3E}">
        <p14:creationId xmlns:p14="http://schemas.microsoft.com/office/powerpoint/2010/main" val="1880402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259" t="17407" r="1852" b="40926"/>
          <a:stretch/>
        </p:blipFill>
        <p:spPr>
          <a:xfrm>
            <a:off x="66379" y="1346200"/>
            <a:ext cx="12103608" cy="43434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6700" y="187325"/>
            <a:ext cx="10515600" cy="1325563"/>
          </a:xfrm>
        </p:spPr>
        <p:txBody>
          <a:bodyPr/>
          <a:lstStyle/>
          <a:p>
            <a:r>
              <a:rPr lang="ru-RU" dirty="0"/>
              <a:t>С 1 по 4 класс</a:t>
            </a:r>
          </a:p>
        </p:txBody>
      </p:sp>
    </p:spTree>
    <p:extLst>
      <p:ext uri="{BB962C8B-B14F-4D97-AF65-F5344CB8AC3E}">
        <p14:creationId xmlns:p14="http://schemas.microsoft.com/office/powerpoint/2010/main" val="28994243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852" t="27593" r="2296" b="32222"/>
          <a:stretch/>
        </p:blipFill>
        <p:spPr>
          <a:xfrm>
            <a:off x="435428" y="1943100"/>
            <a:ext cx="11321143" cy="44958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 1 по 4 класс</a:t>
            </a:r>
          </a:p>
        </p:txBody>
      </p:sp>
    </p:spTree>
    <p:extLst>
      <p:ext uri="{BB962C8B-B14F-4D97-AF65-F5344CB8AC3E}">
        <p14:creationId xmlns:p14="http://schemas.microsoft.com/office/powerpoint/2010/main" val="1348043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778" y="9525"/>
            <a:ext cx="10515600" cy="1325563"/>
          </a:xfrm>
        </p:spPr>
        <p:txBody>
          <a:bodyPr/>
          <a:lstStyle/>
          <a:p>
            <a:r>
              <a:rPr lang="ru-RU" dirty="0"/>
              <a:t>С 1 по 4 класс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04" t="18168" r="2368" b="22875"/>
          <a:stretch/>
        </p:blipFill>
        <p:spPr>
          <a:xfrm>
            <a:off x="480778" y="1297617"/>
            <a:ext cx="10873022" cy="556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401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407" t="21852" r="2296" b="16482"/>
          <a:stretch/>
        </p:blipFill>
        <p:spPr>
          <a:xfrm>
            <a:off x="372495" y="482599"/>
            <a:ext cx="11197205" cy="59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17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4936" t="27215" r="2135" b="24627"/>
          <a:stretch/>
        </p:blipFill>
        <p:spPr>
          <a:xfrm>
            <a:off x="-1" y="139700"/>
            <a:ext cx="11976781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108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11" t="31297" r="2148" b="15000"/>
          <a:stretch/>
        </p:blipFill>
        <p:spPr>
          <a:xfrm>
            <a:off x="18305" y="660400"/>
            <a:ext cx="12281689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Определение читательской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«Читательская грамотность − способность человека понимать, использовать, оценивать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жизни» </a:t>
            </a:r>
          </a:p>
        </p:txBody>
      </p:sp>
    </p:spTree>
    <p:extLst>
      <p:ext uri="{BB962C8B-B14F-4D97-AF65-F5344CB8AC3E}">
        <p14:creationId xmlns:p14="http://schemas.microsoft.com/office/powerpoint/2010/main" val="17640242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555" t="27037" r="2297" b="34815"/>
          <a:stretch/>
        </p:blipFill>
        <p:spPr>
          <a:xfrm>
            <a:off x="-91489" y="1066800"/>
            <a:ext cx="12117526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78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Электронный банк заданий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https://media.prosv.ru/fg/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9901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25" t="11328" r="2396" b="30339"/>
          <a:stretch/>
        </p:blipFill>
        <p:spPr>
          <a:xfrm>
            <a:off x="190500" y="127000"/>
            <a:ext cx="118237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37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370" t="20371" r="2593" b="16852"/>
          <a:stretch/>
        </p:blipFill>
        <p:spPr>
          <a:xfrm>
            <a:off x="19930" y="228600"/>
            <a:ext cx="12172070" cy="65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278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Банк заданий по функциональной грамотности (Просвещение)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https://media.prosv.ru/fg/</a:t>
            </a:r>
            <a:endParaRPr lang="ru-RU" dirty="0"/>
          </a:p>
          <a:p>
            <a:r>
              <a:rPr lang="ru-RU" dirty="0"/>
              <a:t>полнофункциональный тренажер заданий в формате PISA</a:t>
            </a:r>
          </a:p>
          <a:p>
            <a:r>
              <a:rPr lang="ru-RU" dirty="0"/>
              <a:t>Стоимость одной лицензии на 1 год- 689 руб.</a:t>
            </a:r>
          </a:p>
          <a:p>
            <a:r>
              <a:rPr lang="ru-RU" dirty="0"/>
              <a:t>Лицензия активируется на личный кабинет на сайте </a:t>
            </a:r>
            <a:r>
              <a:rPr lang="ru-RU" u="sng" dirty="0">
                <a:hlinkClick r:id="rId3"/>
              </a:rPr>
              <a:t>https://media.prosv.ru/</a:t>
            </a:r>
            <a:r>
              <a:rPr lang="ru-RU" dirty="0"/>
              <a:t> </a:t>
            </a:r>
          </a:p>
          <a:p>
            <a:r>
              <a:rPr lang="ru-RU" dirty="0"/>
              <a:t>Школа получает доступ ко всем ситуациям по соответствующему уровню образования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8003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Из опыта работы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22010534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746125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dirty="0"/>
              <a:t>Материалы для формирования, диагностики и оценки читательской грамотности в начальных классах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600" y="2506662"/>
            <a:ext cx="10515600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http://shalabolino.ucoz.ru/files/</a:t>
            </a:r>
            <a:r>
              <a:rPr lang="en-US" dirty="0" err="1">
                <a:hlinkClick r:id="rId2"/>
              </a:rPr>
              <a:t>metodrab</a:t>
            </a:r>
            <a:r>
              <a:rPr lang="en-US" dirty="0">
                <a:hlinkClick r:id="rId2"/>
              </a:rPr>
              <a:t>/FG/chitatelskaja_</a:t>
            </a:r>
            <a:r>
              <a:rPr lang="en-US" dirty="0" err="1">
                <a:hlinkClick r:id="rId2"/>
              </a:rPr>
              <a:t>gramotnost-sbornik</a:t>
            </a:r>
            <a:r>
              <a:rPr lang="en-US" dirty="0">
                <a:hlinkClick r:id="rId2"/>
              </a:rPr>
              <a:t>..pdf</a:t>
            </a:r>
            <a:r>
              <a:rPr lang="ru-RU" dirty="0"/>
              <a:t>  </a:t>
            </a:r>
          </a:p>
          <a:p>
            <a:r>
              <a:rPr lang="ru-RU" dirty="0"/>
              <a:t>В сборнике представлены тренировочные, диагностические и оценочные материалы для формирования читательской грамотности, </a:t>
            </a:r>
            <a:r>
              <a:rPr lang="ru-RU" dirty="0" err="1"/>
              <a:t>метапредметного</a:t>
            </a:r>
            <a:r>
              <a:rPr lang="ru-RU" dirty="0"/>
              <a:t> УУД смыслового чтения и работы с текстом учащихся начальных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24873297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Сборник текстов для диагностики читательской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hlinkClick r:id="rId2"/>
            </a:endParaRPr>
          </a:p>
          <a:p>
            <a:r>
              <a:rPr lang="en-US" dirty="0">
                <a:hlinkClick r:id="rId2"/>
              </a:rPr>
              <a:t>https://nsportal.ru/shkola/literatura/library/2021/11/04/sbornik-tekstov-dlya-diagnostiki-chitatelskoy-gramotnosti</a:t>
            </a:r>
            <a:endParaRPr lang="ru-RU" dirty="0"/>
          </a:p>
          <a:p>
            <a:r>
              <a:rPr lang="ru-RU" dirty="0"/>
              <a:t>методическая разработка по литературе (5, 6, 7, 8, 9 класс)</a:t>
            </a:r>
          </a:p>
        </p:txBody>
      </p:sp>
    </p:spTree>
    <p:extLst>
      <p:ext uri="{BB962C8B-B14F-4D97-AF65-F5344CB8AC3E}">
        <p14:creationId xmlns:p14="http://schemas.microsoft.com/office/powerpoint/2010/main" val="3153663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 читательской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1825624"/>
            <a:ext cx="11417300" cy="463867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https://nsportal.ru/shkola/literatura/library/2019/05/27/diagnostika-chitatelskoy-gramotnosti-v-8-klasse</a:t>
            </a:r>
            <a:r>
              <a:rPr lang="ru-RU" dirty="0"/>
              <a:t> Диагностика читательской грамотности в 8 классе</a:t>
            </a:r>
          </a:p>
          <a:p>
            <a:r>
              <a:rPr lang="en-US" dirty="0">
                <a:hlinkClick r:id="rId3"/>
              </a:rPr>
              <a:t>https://nsportal.ru/shkola/literatura/library/2019/10/23/diagnostika-chitatelskoy-gramotnosti-v-9-klasse</a:t>
            </a:r>
            <a:r>
              <a:rPr lang="ru-RU" dirty="0"/>
              <a:t> Диагностика читательской грамотности в 9 классе</a:t>
            </a:r>
          </a:p>
          <a:p>
            <a:r>
              <a:rPr lang="en-US" dirty="0">
                <a:hlinkClick r:id="rId4"/>
              </a:rPr>
              <a:t>https://nsportal.ru/shkola/istoriya/library/2021/10/07/zadaniya-na-formirovanie-chitatelskoy-gramotnosti</a:t>
            </a:r>
            <a:r>
              <a:rPr lang="ru-RU" dirty="0"/>
              <a:t> Методическая разработка "Сборник заданий по истории для формирования читательской грамотности» (7 класс)</a:t>
            </a:r>
          </a:p>
        </p:txBody>
      </p:sp>
    </p:spTree>
    <p:extLst>
      <p:ext uri="{BB962C8B-B14F-4D97-AF65-F5344CB8AC3E}">
        <p14:creationId xmlns:p14="http://schemas.microsoft.com/office/powerpoint/2010/main" val="40371398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Сборники текстов и заданий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https://infourok.ru/sbornik-tekstov-i-zadniy-dlya-podgotovki-k-mezhdunarodnim-issledovaniyam-pirls-1167673.html</a:t>
            </a:r>
            <a:r>
              <a:rPr lang="ru-RU" dirty="0"/>
              <a:t>  Сборник текстов и заданий для подготовки к международным исследованиям PIRLS </a:t>
            </a:r>
          </a:p>
          <a:p>
            <a:pPr marL="0" indent="0">
              <a:buNone/>
            </a:pPr>
            <a:endParaRPr lang="ru-RU" dirty="0"/>
          </a:p>
          <a:p>
            <a:r>
              <a:rPr lang="en-US" dirty="0">
                <a:hlinkClick r:id="rId3"/>
              </a:rPr>
              <a:t>https://infourok.ru/testi-s-zadaniyami-po-formirovaniyu-chitatelskoy-gramotnosti-v-rabote-s-tekstom-2557368.html</a:t>
            </a:r>
            <a:r>
              <a:rPr lang="ru-RU" dirty="0"/>
              <a:t>  Тесты с заданиями по формированию читательской грамотности в работе с текстом (1-4 класс)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4290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читательская грамотность включает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понимание прочитанного, </a:t>
            </a:r>
          </a:p>
          <a:p>
            <a:pPr marL="0" indent="0" algn="ctr">
              <a:buNone/>
            </a:pPr>
            <a:r>
              <a:rPr lang="ru-RU" dirty="0"/>
              <a:t>рефлексию (раздумья о содержании или структуре текста, </a:t>
            </a:r>
          </a:p>
          <a:p>
            <a:pPr marL="0" indent="0" algn="ctr">
              <a:buNone/>
            </a:pPr>
            <a:r>
              <a:rPr lang="ru-RU" dirty="0"/>
              <a:t>перенос их на себя, в сферу личного сознания) </a:t>
            </a:r>
          </a:p>
          <a:p>
            <a:pPr marL="0" indent="0" algn="ctr">
              <a:buNone/>
            </a:pPr>
            <a:r>
              <a:rPr lang="ru-RU" dirty="0"/>
              <a:t>использование информации прочитанного (использование человеком содержания текста в разных ситуациях деятельности и общения, для участия в жизни общества, экономической, политической, социальной и культурной) </a:t>
            </a:r>
          </a:p>
        </p:txBody>
      </p:sp>
    </p:spTree>
    <p:extLst>
      <p:ext uri="{BB962C8B-B14F-4D97-AF65-F5344CB8AC3E}">
        <p14:creationId xmlns:p14="http://schemas.microsoft.com/office/powerpoint/2010/main" val="37698824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Повышение квалификации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Формирование и оценка читательской грамотности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8720309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Вебинары</a:t>
            </a:r>
            <a:r>
              <a:rPr lang="ru-RU" dirty="0"/>
              <a:t> Просвещения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https://www.youtube.com/watch?v=pdZBTjt6bKA</a:t>
            </a:r>
            <a:r>
              <a:rPr lang="ru-RU" dirty="0"/>
              <a:t>  Читательская грамотность младшего школьника: формирование и оценивание</a:t>
            </a:r>
          </a:p>
          <a:p>
            <a:r>
              <a:rPr lang="en-US" dirty="0">
                <a:hlinkClick r:id="rId3"/>
              </a:rPr>
              <a:t>https://www.youtube.com/c/prosv-channel/search?query=%D1%87%D0%B8%D1%82%D0%B0%D1%82%D0%B5%D0%BB%D1%8C%D1%81%D0%BA%D0%B0%D1%8F%20%D0%B3%D1%80%D0%B0%D0%BC%D0%BE%D1%82%D0%BD%D0%BE%D1%81%D1%82%D1%8C</a:t>
            </a:r>
            <a:r>
              <a:rPr lang="ru-RU" dirty="0"/>
              <a:t>  -канал Просвещение. Поддержка по читательской грамотности</a:t>
            </a:r>
          </a:p>
          <a:p>
            <a:r>
              <a:rPr lang="en-US" dirty="0">
                <a:hlinkClick r:id="rId4"/>
              </a:rPr>
              <a:t>https://www.youtube.com/watch?v=JuCLdTsjvrM</a:t>
            </a:r>
            <a:r>
              <a:rPr lang="ru-RU" dirty="0"/>
              <a:t>  читательская грамотность – путь к успеху</a:t>
            </a:r>
          </a:p>
        </p:txBody>
      </p:sp>
    </p:spTree>
    <p:extLst>
      <p:ext uri="{BB962C8B-B14F-4D97-AF65-F5344CB8AC3E}">
        <p14:creationId xmlns:p14="http://schemas.microsoft.com/office/powerpoint/2010/main" val="2295290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Вебинары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https://uchitel.club/events/formirovanie-i-otsenka-sformirovannosti-chitatelskoy-gramotnosti-v-ram/</a:t>
            </a:r>
            <a:r>
              <a:rPr lang="ru-RU" dirty="0"/>
              <a:t>   Формирование и оценка </a:t>
            </a:r>
            <a:r>
              <a:rPr lang="ru-RU" dirty="0" err="1"/>
              <a:t>сфомированности</a:t>
            </a:r>
            <a:r>
              <a:rPr lang="ru-RU" dirty="0"/>
              <a:t> читательской грамотности в рамках предмета «История» (2020)</a:t>
            </a:r>
          </a:p>
          <a:p>
            <a:r>
              <a:rPr lang="en-US" dirty="0">
                <a:hlinkClick r:id="rId3"/>
              </a:rPr>
              <a:t>https://www.youtube.com/watch?v=OaoBj4hyAho</a:t>
            </a:r>
            <a:r>
              <a:rPr lang="ru-RU" dirty="0"/>
              <a:t>  Оценка читательской грамотности учащихся основной школы Использование стандартизированных измерительных материалов (2018)</a:t>
            </a:r>
          </a:p>
          <a:p>
            <a:r>
              <a:rPr lang="en-US" dirty="0">
                <a:hlinkClick r:id="rId4"/>
              </a:rPr>
              <a:t>https://youtu.be/XCpf6PiWk1g</a:t>
            </a:r>
            <a:r>
              <a:rPr lang="ru-RU" dirty="0"/>
              <a:t>  </a:t>
            </a:r>
            <a:r>
              <a:rPr lang="ru-RU" sz="2400" i="0" dirty="0" err="1">
                <a:effectLst/>
                <a:latin typeface="Arial" panose="020B0604020202020204" pitchFamily="34" charset="0"/>
              </a:rPr>
              <a:t>Вебинар</a:t>
            </a:r>
            <a:r>
              <a:rPr lang="ru-RU" sz="2400" i="0" dirty="0">
                <a:effectLst/>
                <a:latin typeface="Arial" panose="020B0604020202020204" pitchFamily="34" charset="0"/>
              </a:rPr>
              <a:t> «Развитие смыслового чтения в условиях низкой читательской грамотности» 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03626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Курсы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https://uchitel.club/pisaconf/</a:t>
            </a:r>
            <a:r>
              <a:rPr lang="ru-RU" dirty="0"/>
              <a:t>   - курсы и </a:t>
            </a:r>
            <a:r>
              <a:rPr lang="ru-RU" dirty="0" err="1"/>
              <a:t>вебинары</a:t>
            </a:r>
            <a:r>
              <a:rPr lang="ru-RU" dirty="0"/>
              <a:t> Просвещение</a:t>
            </a:r>
          </a:p>
          <a:p>
            <a:pPr marL="0" indent="0">
              <a:buNone/>
            </a:pPr>
            <a:endParaRPr lang="ru-RU" dirty="0"/>
          </a:p>
          <a:p>
            <a:r>
              <a:rPr lang="en-US" dirty="0">
                <a:hlinkClick r:id="rId3"/>
              </a:rPr>
              <a:t>https://stepik.org/course/102235/promo</a:t>
            </a:r>
            <a:r>
              <a:rPr lang="ru-RU" dirty="0"/>
              <a:t> - Формирование читательской грамотности обучающихся (бесплатно)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6834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Рекомендации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5259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67" t="27778" r="1703" b="8148"/>
          <a:stretch/>
        </p:blipFill>
        <p:spPr>
          <a:xfrm>
            <a:off x="192115" y="101600"/>
            <a:ext cx="11877216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856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педагога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2400"/>
            <a:ext cx="10515600" cy="5156199"/>
          </a:xfrm>
        </p:spPr>
        <p:txBody>
          <a:bodyPr>
            <a:normAutofit/>
          </a:bodyPr>
          <a:lstStyle/>
          <a:p>
            <a:r>
              <a:rPr lang="ru-RU" dirty="0"/>
              <a:t>Каждый учитель должен проанализировать систему заданий, которые он планирует использовать в учебном процессе. </a:t>
            </a:r>
          </a:p>
          <a:p>
            <a:r>
              <a:rPr lang="ru-RU" dirty="0"/>
              <a:t>Он должен помнить, что результат его работы заложен в тех материалах, с которыми он пришел на урок, а также в материалах, с которыми дети работают дома при подготовке к уроку. </a:t>
            </a:r>
          </a:p>
          <a:p>
            <a:r>
              <a:rPr lang="ru-RU" dirty="0"/>
              <a:t>Важно задать вопрос: Какие задания работают на формирование читательской грамотности? Сколько таких заданий в учебниках и задачниках, по которым работает учитель? Достаточно ли их количества для формирования прочного уровня читательской грамотности? </a:t>
            </a:r>
          </a:p>
        </p:txBody>
      </p:sp>
    </p:spTree>
    <p:extLst>
      <p:ext uri="{BB962C8B-B14F-4D97-AF65-F5344CB8AC3E}">
        <p14:creationId xmlns:p14="http://schemas.microsoft.com/office/powerpoint/2010/main" val="36629030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Сборник материалов для формирования читательской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95499"/>
            <a:ext cx="10515600" cy="4081463"/>
          </a:xfrm>
        </p:spPr>
        <p:txBody>
          <a:bodyPr/>
          <a:lstStyle/>
          <a:p>
            <a:r>
              <a:rPr lang="ru-RU" dirty="0"/>
              <a:t>Математика, физика, история, обществознание, химия, биология, информатика, начальные классы, литература, русский язык, география</a:t>
            </a:r>
            <a:endParaRPr lang="ru-RU" dirty="0">
              <a:hlinkClick r:id="rId2"/>
            </a:endParaRPr>
          </a:p>
          <a:p>
            <a:r>
              <a:rPr lang="en-US" dirty="0">
                <a:hlinkClick r:id="rId2"/>
              </a:rPr>
              <a:t>https://cloud.mail.ru/public/KjZF/87cYopWUo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2395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875937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Виды текстов, которые используются при оценке читательской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405760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71" t="20443" r="3542" b="23698"/>
          <a:stretch/>
        </p:blipFill>
        <p:spPr>
          <a:xfrm>
            <a:off x="-40498" y="114300"/>
            <a:ext cx="12232498" cy="64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668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E49764756ACDD46951A28E3A516C67D" ma:contentTypeVersion="0" ma:contentTypeDescription="Создание документа." ma:contentTypeScope="" ma:versionID="1269bfb7ea9b037270e662ec8340532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df2ebeee8080113e310db2e111f53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564333A-3073-49D1-9610-564D1D29ED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45D0FC0-67E5-4E39-89BB-3CB3EB5353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E41F93-C253-4628-B522-6DC4D7F0B9C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2944</Words>
  <Application>Microsoft Office PowerPoint</Application>
  <PresentationFormat>Широкоэкранный</PresentationFormat>
  <Paragraphs>243</Paragraphs>
  <Slides>78</Slides>
  <Notes>0</Notes>
  <HiddenSlides>8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3" baseType="lpstr">
      <vt:lpstr>Arial</vt:lpstr>
      <vt:lpstr>Calibri</vt:lpstr>
      <vt:lpstr>Calibri Light</vt:lpstr>
      <vt:lpstr>Wingdings</vt:lpstr>
      <vt:lpstr>Тема Office</vt:lpstr>
      <vt:lpstr>Методы и инструменты оценивания читательской грамотности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читательской грамотности</vt:lpstr>
      <vt:lpstr>читательская грамотность включает</vt:lpstr>
      <vt:lpstr>Виды текстов, которые используются при оценке читательской грамотности</vt:lpstr>
      <vt:lpstr>Презентация PowerPoint</vt:lpstr>
      <vt:lpstr>Презентация PowerPoint</vt:lpstr>
      <vt:lpstr>Примеры сплошных текстов</vt:lpstr>
      <vt:lpstr>Примеры несплошных текстов</vt:lpstr>
      <vt:lpstr>Что мы можем измерить при оценке читательской грамотности?</vt:lpstr>
      <vt:lpstr>Читательские действия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Оценивание читательских умений в исследовании PIRLS</vt:lpstr>
      <vt:lpstr>Характеристика читательских возможностей на каждом уровне понимания текста PIRLS</vt:lpstr>
      <vt:lpstr>ВЫСШИЙ УРОВЕНЬ ПОНИМАНИЯ ТЕКСТА</vt:lpstr>
      <vt:lpstr>ВЫСОКИЙ УРОВЕНЬ ПОНИМАНИЯ ТЕКСТА</vt:lpstr>
      <vt:lpstr>СРЕДНИЙ УРОВЕНЬ ПОНИМАНИЯ ТЕКСТА</vt:lpstr>
      <vt:lpstr>НИЗКИЙ УРОВЕНЬ ПОНИМАНИЯ ТЕКСТА</vt:lpstr>
      <vt:lpstr>Классификация уровней читательской грамотности </vt:lpstr>
      <vt:lpstr>1. Низкий уровень </vt:lpstr>
      <vt:lpstr>2. Средний уровень </vt:lpstr>
      <vt:lpstr>3. Повышенный уровень </vt:lpstr>
      <vt:lpstr>4. Высокий уровень </vt:lpstr>
      <vt:lpstr>Уровни читательской грамотности и характеристика заданий к текстам разных форматов </vt:lpstr>
      <vt:lpstr>1-й уровень</vt:lpstr>
      <vt:lpstr>2-й уровень</vt:lpstr>
      <vt:lpstr>3-й уровень</vt:lpstr>
      <vt:lpstr>4-й уровень</vt:lpstr>
      <vt:lpstr>5-й уровень</vt:lpstr>
      <vt:lpstr>Ресурсы для диагностики читательской грамотности</vt:lpstr>
      <vt:lpstr>Диагностика читательской грамотности на Учи.ру</vt:lpstr>
      <vt:lpstr>Открытые задания ФИОКО в формате PISA </vt:lpstr>
      <vt:lpstr>Институт стратегии развития образования</vt:lpstr>
      <vt:lpstr> Материалы для подготовки к проведению международного исследования PIRLS-2021 в образовательных организациях</vt:lpstr>
      <vt:lpstr>Печатные издания для формирования и оценки читательской грамотности для 5-9 классов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Печатные издания по формированию смыслового чтения в начальной школе</vt:lpstr>
      <vt:lpstr>С 1 по 4 класс</vt:lpstr>
      <vt:lpstr>С 1 по 4 класс</vt:lpstr>
      <vt:lpstr>С 1 по 4 класс</vt:lpstr>
      <vt:lpstr>С 1 по 4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Электронный банк заданий</vt:lpstr>
      <vt:lpstr>Презентация PowerPoint</vt:lpstr>
      <vt:lpstr>Презентация PowerPoint</vt:lpstr>
      <vt:lpstr>Банк заданий по функциональной грамотности (Просвещение)</vt:lpstr>
      <vt:lpstr>Из опыта работы педагогов</vt:lpstr>
      <vt:lpstr>Материалы для формирования, диагностики и оценки читательской грамотности в начальных классах </vt:lpstr>
      <vt:lpstr>Сборник текстов для диагностики читательской грамотности</vt:lpstr>
      <vt:lpstr>Диагностика читательской грамотности</vt:lpstr>
      <vt:lpstr>Сборники текстов и заданий</vt:lpstr>
      <vt:lpstr>Повышение квалификации </vt:lpstr>
      <vt:lpstr>Вебинары Просвещения</vt:lpstr>
      <vt:lpstr>Вебинары</vt:lpstr>
      <vt:lpstr>Курсы</vt:lpstr>
      <vt:lpstr>Рекомендации</vt:lpstr>
      <vt:lpstr>Презентация PowerPoint</vt:lpstr>
      <vt:lpstr>Для педагога</vt:lpstr>
      <vt:lpstr>Сборник материалов для формирования читательской грамотности</vt:lpstr>
      <vt:lpstr>Спасибо за внимание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Методы и приемы оценивания читательской грамотности школьников</dc:title>
  <dc:creator>RePack by Diakov</dc:creator>
  <cp:lastModifiedBy>Антонина Анатольевна</cp:lastModifiedBy>
  <cp:revision>72</cp:revision>
  <dcterms:created xsi:type="dcterms:W3CDTF">2021-11-16T04:44:11Z</dcterms:created>
  <dcterms:modified xsi:type="dcterms:W3CDTF">2022-01-29T06:53:23Z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0x0101003E49764756ACDD46951A28E3A516C67D</vt:lpwstr>
  </property>
</Properties>
</file>