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8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33"/>
    <a:srgbClr val="FFCCFF"/>
    <a:srgbClr val="6699FF"/>
    <a:srgbClr val="CC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356F0-8942-492B-A879-885BEBB91A41}" type="datetimeFigureOut">
              <a:rPr lang="ru-RU" smtClean="0"/>
              <a:pPr/>
              <a:t>25.05.2021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B0FBE-C230-46F5-A129-6C407CA621B2}" type="slidenum">
              <a:rPr lang="ru-RU" smtClean="0"/>
              <a:pPr/>
              <a:t>‹#›</a:t>
            </a:fld>
            <a:endParaRPr lang="ru-RU"/>
          </a:p>
        </p:txBody>
      </p:sp>
    </p:spTree>
    <p:extLst>
      <p:ext uri="{BB962C8B-B14F-4D97-AF65-F5344CB8AC3E}">
        <p14:creationId xmlns:p14="http://schemas.microsoft.com/office/powerpoint/2010/main" val="321365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1B0FBE-C230-46F5-A129-6C407CA621B2}" type="slidenum">
              <a:rPr lang="ru-RU" smtClean="0"/>
              <a:pPr/>
              <a:t>9</a:t>
            </a:fld>
            <a:endParaRPr lang="ru-RU"/>
          </a:p>
        </p:txBody>
      </p:sp>
    </p:spTree>
    <p:extLst>
      <p:ext uri="{BB962C8B-B14F-4D97-AF65-F5344CB8AC3E}">
        <p14:creationId xmlns:p14="http://schemas.microsoft.com/office/powerpoint/2010/main" val="942913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CD26864-AEF8-4C54-85D6-79C0999BA3BF}" type="datetimeFigureOut">
              <a:rPr lang="ru-RU" smtClean="0"/>
              <a:pPr/>
              <a:t>25.05.2021</a:t>
            </a:fld>
            <a:endParaRPr lang="ru-RU"/>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ru-R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56662A6-73E3-4573-B335-91680CCDED50}" type="slidenum">
              <a:rPr lang="ru-RU" smtClean="0"/>
              <a:pPr/>
              <a:t>‹#›</a:t>
            </a:fld>
            <a:endParaRPr lang="ru-RU"/>
          </a:p>
        </p:txBody>
      </p:sp>
    </p:spTree>
    <p:extLst>
      <p:ext uri="{BB962C8B-B14F-4D97-AF65-F5344CB8AC3E}">
        <p14:creationId xmlns:p14="http://schemas.microsoft.com/office/powerpoint/2010/main" val="31501657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D26864-AEF8-4C54-85D6-79C0999BA3BF}" type="datetimeFigureOut">
              <a:rPr lang="ru-RU" smtClean="0"/>
              <a:pPr/>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6662A6-73E3-4573-B335-91680CCDED50}" type="slidenum">
              <a:rPr lang="ru-RU" smtClean="0"/>
              <a:pPr/>
              <a:t>‹#›</a:t>
            </a:fld>
            <a:endParaRPr lang="ru-RU"/>
          </a:p>
        </p:txBody>
      </p:sp>
    </p:spTree>
    <p:extLst>
      <p:ext uri="{BB962C8B-B14F-4D97-AF65-F5344CB8AC3E}">
        <p14:creationId xmlns:p14="http://schemas.microsoft.com/office/powerpoint/2010/main" val="192797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D26864-AEF8-4C54-85D6-79C0999BA3BF}" type="datetimeFigureOut">
              <a:rPr lang="ru-RU" smtClean="0"/>
              <a:pPr/>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6662A6-73E3-4573-B335-91680CCDED50}" type="slidenum">
              <a:rPr lang="ru-RU" smtClean="0"/>
              <a:pPr/>
              <a:t>‹#›</a:t>
            </a:fld>
            <a:endParaRPr lang="ru-RU"/>
          </a:p>
        </p:txBody>
      </p:sp>
    </p:spTree>
    <p:extLst>
      <p:ext uri="{BB962C8B-B14F-4D97-AF65-F5344CB8AC3E}">
        <p14:creationId xmlns:p14="http://schemas.microsoft.com/office/powerpoint/2010/main" val="393796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CD26864-AEF8-4C54-85D6-79C0999BA3BF}" type="datetimeFigureOut">
              <a:rPr lang="ru-RU" smtClean="0"/>
              <a:pPr/>
              <a:t>25.05.2021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56662A6-73E3-4573-B335-91680CCDED50}" type="slidenum">
              <a:rPr lang="ru-RU" smtClean="0"/>
              <a:pPr/>
              <a:t>‹#›</a:t>
            </a:fld>
            <a:endParaRPr lang="ru-RU"/>
          </a:p>
        </p:txBody>
      </p:sp>
    </p:spTree>
    <p:extLst>
      <p:ext uri="{BB962C8B-B14F-4D97-AF65-F5344CB8AC3E}">
        <p14:creationId xmlns:p14="http://schemas.microsoft.com/office/powerpoint/2010/main" val="319349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CD26864-AEF8-4C54-85D6-79C0999BA3BF}" type="datetimeFigureOut">
              <a:rPr lang="ru-RU" smtClean="0"/>
              <a:pPr/>
              <a:t>25.05.2021</a:t>
            </a:fld>
            <a:endParaRPr lang="ru-RU"/>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ru-RU"/>
          </a:p>
        </p:txBody>
      </p:sp>
      <p:sp>
        <p:nvSpPr>
          <p:cNvPr id="6" name="Slide Number Placeholder 5"/>
          <p:cNvSpPr>
            <a:spLocks noGrp="1"/>
          </p:cNvSpPr>
          <p:nvPr>
            <p:ph type="sldNum" sz="quarter" idx="12"/>
          </p:nvPr>
        </p:nvSpPr>
        <p:spPr>
          <a:xfrm>
            <a:off x="8604504" y="5211060"/>
            <a:ext cx="2112264" cy="228600"/>
          </a:xfrm>
        </p:spPr>
        <p:txBody>
          <a:bodyPr/>
          <a:lstStyle/>
          <a:p>
            <a:fld id="{256662A6-73E3-4573-B335-91680CCDED50}" type="slidenum">
              <a:rPr lang="ru-RU" smtClean="0"/>
              <a:pPr/>
              <a:t>‹#›</a:t>
            </a:fld>
            <a:endParaRPr lang="ru-RU"/>
          </a:p>
        </p:txBody>
      </p:sp>
    </p:spTree>
    <p:extLst>
      <p:ext uri="{BB962C8B-B14F-4D97-AF65-F5344CB8AC3E}">
        <p14:creationId xmlns:p14="http://schemas.microsoft.com/office/powerpoint/2010/main" val="28258162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CD26864-AEF8-4C54-85D6-79C0999BA3BF}" type="datetimeFigureOut">
              <a:rPr lang="ru-RU" smtClean="0"/>
              <a:pPr/>
              <a:t>25.05.2021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6662A6-73E3-4573-B335-91680CCDED50}" type="slidenum">
              <a:rPr lang="ru-RU" smtClean="0"/>
              <a:pPr/>
              <a:t>‹#›</a:t>
            </a:fld>
            <a:endParaRPr lang="ru-RU"/>
          </a:p>
        </p:txBody>
      </p:sp>
    </p:spTree>
    <p:extLst>
      <p:ext uri="{BB962C8B-B14F-4D97-AF65-F5344CB8AC3E}">
        <p14:creationId xmlns:p14="http://schemas.microsoft.com/office/powerpoint/2010/main" val="147915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CD26864-AEF8-4C54-85D6-79C0999BA3BF}" type="datetimeFigureOut">
              <a:rPr lang="ru-RU" smtClean="0"/>
              <a:pPr/>
              <a:t>25.05.2021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56662A6-73E3-4573-B335-91680CCDED50}" type="slidenum">
              <a:rPr lang="ru-RU" smtClean="0"/>
              <a:pPr/>
              <a:t>‹#›</a:t>
            </a:fld>
            <a:endParaRPr lang="ru-RU"/>
          </a:p>
        </p:txBody>
      </p:sp>
    </p:spTree>
    <p:extLst>
      <p:ext uri="{BB962C8B-B14F-4D97-AF65-F5344CB8AC3E}">
        <p14:creationId xmlns:p14="http://schemas.microsoft.com/office/powerpoint/2010/main" val="353851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CD26864-AEF8-4C54-85D6-79C0999BA3BF}" type="datetimeFigureOut">
              <a:rPr lang="ru-RU" smtClean="0"/>
              <a:pPr/>
              <a:t>25.05.2021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56662A6-73E3-4573-B335-91680CCDED50}" type="slidenum">
              <a:rPr lang="ru-RU" smtClean="0"/>
              <a:pPr/>
              <a:t>‹#›</a:t>
            </a:fld>
            <a:endParaRPr lang="ru-RU"/>
          </a:p>
        </p:txBody>
      </p:sp>
    </p:spTree>
    <p:extLst>
      <p:ext uri="{BB962C8B-B14F-4D97-AF65-F5344CB8AC3E}">
        <p14:creationId xmlns:p14="http://schemas.microsoft.com/office/powerpoint/2010/main" val="156297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26864-AEF8-4C54-85D6-79C0999BA3BF}" type="datetimeFigureOut">
              <a:rPr lang="ru-RU" smtClean="0"/>
              <a:pPr/>
              <a:t>25.05.2021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56662A6-73E3-4573-B335-91680CCDED50}" type="slidenum">
              <a:rPr lang="ru-RU" smtClean="0"/>
              <a:pPr/>
              <a:t>‹#›</a:t>
            </a:fld>
            <a:endParaRPr lang="ru-RU"/>
          </a:p>
        </p:txBody>
      </p:sp>
    </p:spTree>
    <p:extLst>
      <p:ext uri="{BB962C8B-B14F-4D97-AF65-F5344CB8AC3E}">
        <p14:creationId xmlns:p14="http://schemas.microsoft.com/office/powerpoint/2010/main" val="274001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0CD26864-AEF8-4C54-85D6-79C0999BA3BF}" type="datetimeFigureOut">
              <a:rPr lang="ru-RU" smtClean="0"/>
              <a:pPr/>
              <a:t>25.05.2021</a:t>
            </a:fld>
            <a:endParaRPr lang="ru-RU"/>
          </a:p>
        </p:txBody>
      </p:sp>
      <p:sp>
        <p:nvSpPr>
          <p:cNvPr id="9" name="Footer Placeholder 8"/>
          <p:cNvSpPr>
            <a:spLocks noGrp="1"/>
          </p:cNvSpPr>
          <p:nvPr>
            <p:ph type="ftr" sz="quarter" idx="11"/>
          </p:nvPr>
        </p:nvSpPr>
        <p:spPr/>
        <p:txBody>
          <a:bodyPr/>
          <a:lstStyle>
            <a:lvl1pPr algn="r">
              <a:defRPr/>
            </a:lvl1pPr>
          </a:lstStyle>
          <a:p>
            <a:endParaRPr lang="ru-RU"/>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256662A6-73E3-4573-B335-91680CCDED50}" type="slidenum">
              <a:rPr lang="ru-RU" smtClean="0"/>
              <a:pPr/>
              <a:t>‹#›</a:t>
            </a:fld>
            <a:endParaRPr lang="ru-RU"/>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216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CD26864-AEF8-4C54-85D6-79C0999BA3BF}" type="datetimeFigureOut">
              <a:rPr lang="ru-RU" smtClean="0"/>
              <a:pPr/>
              <a:t>25.05.2021</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256662A6-73E3-4573-B335-91680CCDED50}" type="slidenum">
              <a:rPr lang="ru-RU" smtClean="0"/>
              <a:pPr/>
              <a:t>‹#›</a:t>
            </a:fld>
            <a:endParaRPr lang="ru-RU"/>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018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CD26864-AEF8-4C54-85D6-79C0999BA3BF}" type="datetimeFigureOut">
              <a:rPr lang="ru-RU" smtClean="0"/>
              <a:pPr/>
              <a:t>25.05.2021</a:t>
            </a:fld>
            <a:endParaRPr lang="ru-RU"/>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56662A6-73E3-4573-B335-91680CCDED50}" type="slidenum">
              <a:rPr lang="ru-RU" smtClean="0"/>
              <a:pPr/>
              <a:t>‹#›</a:t>
            </a:fld>
            <a:endParaRPr lang="ru-RU"/>
          </a:p>
        </p:txBody>
      </p:sp>
    </p:spTree>
    <p:extLst>
      <p:ext uri="{BB962C8B-B14F-4D97-AF65-F5344CB8AC3E}">
        <p14:creationId xmlns:p14="http://schemas.microsoft.com/office/powerpoint/2010/main" val="2124298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u.wikipedia.org/wiki/%D0%94%D0%B0%D0%B3%D0%B5%D1%81%D1%82%D0%B0%D0%BD" TargetMode="External"/><Relationship Id="rId7" Type="http://schemas.openxmlformats.org/officeDocument/2006/relationships/image" Target="../media/image7.jpeg"/><Relationship Id="rId2" Type="http://schemas.openxmlformats.org/officeDocument/2006/relationships/hyperlink" Target="https://ru.wikipedia.org/wiki/%D0%A1%D1%83%D0%BB%D0%B0%D0%BA_(%D1%80%D0%B5%D0%BA%D0%B0)"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ru.wikipedia.org/wiki/%D0%91%D0%BE%D0%BB%D1%8C%D1%88%D0%BE%D0%B9_%D0%BA%D0%B0%D0%BD%D1%8C%D0%BE%D0%BD" TargetMode="External"/><Relationship Id="rId4" Type="http://schemas.openxmlformats.org/officeDocument/2006/relationships/hyperlink" Target="https://ru.wikipedia.org/wiki/%D0%A1%D1%83%D0%BB%D0%B0%D0%BA%D1%81%D0%BA%D0%B8%D0%B9_%D0%BA%D0%B0%D0%BD%D1%8C%D0%BE%D0%B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7.xml"/><Relationship Id="rId3" Type="http://schemas.openxmlformats.org/officeDocument/2006/relationships/slide" Target="slide25.xml"/><Relationship Id="rId7" Type="http://schemas.openxmlformats.org/officeDocument/2006/relationships/slide" Target="slide15.xml"/><Relationship Id="rId12" Type="http://schemas.openxmlformats.org/officeDocument/2006/relationships/slide" Target="slide6.xml"/><Relationship Id="rId17" Type="http://schemas.openxmlformats.org/officeDocument/2006/relationships/slide" Target="slide33.xml"/><Relationship Id="rId2" Type="http://schemas.openxmlformats.org/officeDocument/2006/relationships/slide" Target="slide3.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5.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4.xml"/><Relationship Id="rId4" Type="http://schemas.openxmlformats.org/officeDocument/2006/relationships/slide" Target="slide26.xml"/><Relationship Id="rId9" Type="http://schemas.openxmlformats.org/officeDocument/2006/relationships/slide" Target="slide17.xml"/><Relationship Id="rId1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hyperlink" Target="https://ru.wikipedia.org/wiki/%D0%A0%D0%BE%D1%81%D1%81%D0%B8%D1%8F" TargetMode="External"/><Relationship Id="rId5" Type="http://schemas.openxmlformats.org/officeDocument/2006/relationships/hyperlink" Target="https://ru.wikipedia.org/wiki/%D0%93%D1%80%D1%83%D0%B7%D0%B8%D1%8F" TargetMode="External"/><Relationship Id="rId4" Type="http://schemas.openxmlformats.org/officeDocument/2006/relationships/hyperlink" Target="https://ru.wikipedia.org/wiki/%D0%A1%D0%B5%D0%B2%D0%B5%D1%80%D0%BD%D1%8B%D0%B9_%D0%9A%D0%B0%D0%B2%D0%BA%D0%B0%D0%B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chetour.me/pochitaj/all/all/Bazardyuzyu"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4" name="Picture 2" descr="C:\Users\ЕЛЕНА\Desktop\геогр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99736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420299" y="1189823"/>
            <a:ext cx="3888954" cy="2585323"/>
          </a:xfrm>
          <a:prstGeom prst="rect">
            <a:avLst/>
          </a:prstGeom>
          <a:solidFill>
            <a:schemeClr val="accent3">
              <a:lumMod val="20000"/>
              <a:lumOff val="80000"/>
            </a:schemeClr>
          </a:solidFill>
        </p:spPr>
        <p:txBody>
          <a:bodyPr wrap="square">
            <a:spAutoFit/>
          </a:bodyPr>
          <a:lstStyle/>
          <a:p>
            <a:pPr algn="ctr"/>
            <a:r>
              <a:rPr lang="ru-RU" dirty="0" smtClean="0">
                <a:solidFill>
                  <a:srgbClr val="C00000"/>
                </a:solidFill>
                <a:latin typeface="Times New Roman" panose="02020603050405020304" pitchFamily="18" charset="0"/>
                <a:cs typeface="Times New Roman" panose="02020603050405020304" pitchFamily="18" charset="0"/>
              </a:rPr>
              <a:t>География</a:t>
            </a:r>
          </a:p>
          <a:p>
            <a:pPr algn="ctr"/>
            <a:r>
              <a:rPr lang="ru-RU" sz="3600" b="1" dirty="0" smtClean="0">
                <a:solidFill>
                  <a:srgbClr val="7030A0"/>
                </a:solidFill>
                <a:latin typeface="Courier New" panose="02070309020205020404" pitchFamily="49" charset="0"/>
                <a:cs typeface="Courier New" panose="02070309020205020404" pitchFamily="49" charset="0"/>
              </a:rPr>
              <a:t>Своя игра- </a:t>
            </a:r>
          </a:p>
          <a:p>
            <a:pPr algn="ctr"/>
            <a:r>
              <a:rPr lang="ru-RU" sz="3600" b="1" dirty="0" smtClean="0">
                <a:solidFill>
                  <a:srgbClr val="7030A0"/>
                </a:solidFill>
                <a:latin typeface="Courier New" panose="02070309020205020404" pitchFamily="49" charset="0"/>
                <a:cs typeface="Courier New" panose="02070309020205020404" pitchFamily="49" charset="0"/>
              </a:rPr>
              <a:t>«Край мой любимый Дагестан»</a:t>
            </a:r>
            <a:endParaRPr lang="ru-RU" sz="3600" b="1" dirty="0">
              <a:solidFill>
                <a:srgbClr val="7030A0"/>
              </a:solidFill>
            </a:endParaRPr>
          </a:p>
        </p:txBody>
      </p:sp>
      <p:sp>
        <p:nvSpPr>
          <p:cNvPr id="6" name="Прямоугольник 5"/>
          <p:cNvSpPr/>
          <p:nvPr/>
        </p:nvSpPr>
        <p:spPr>
          <a:xfrm>
            <a:off x="5398265" y="3745734"/>
            <a:ext cx="4010139" cy="3046988"/>
          </a:xfrm>
          <a:prstGeom prst="rect">
            <a:avLst/>
          </a:prstGeom>
          <a:solidFill>
            <a:srgbClr val="FFFFCC"/>
          </a:solidFill>
        </p:spPr>
        <p:txBody>
          <a:bodyPr wrap="square">
            <a:spAutoFit/>
          </a:bodyPr>
          <a:lstStyle/>
          <a:p>
            <a:r>
              <a:rPr lang="ru-RU" sz="2400" b="1" dirty="0" smtClean="0">
                <a:solidFill>
                  <a:srgbClr val="0070C0"/>
                </a:solidFill>
              </a:rPr>
              <a:t>Подготовил: </a:t>
            </a:r>
            <a:r>
              <a:rPr lang="ru-RU" sz="2400" b="1" dirty="0" smtClean="0">
                <a:solidFill>
                  <a:srgbClr val="0070C0"/>
                </a:solidFill>
              </a:rPr>
              <a:t>ученик 9 </a:t>
            </a:r>
            <a:r>
              <a:rPr lang="ru-RU" sz="2400" b="1" dirty="0" smtClean="0">
                <a:solidFill>
                  <a:srgbClr val="0070C0"/>
                </a:solidFill>
              </a:rPr>
              <a:t>класса,  </a:t>
            </a:r>
            <a:r>
              <a:rPr lang="ru-RU" sz="2400" b="1" dirty="0" smtClean="0">
                <a:solidFill>
                  <a:srgbClr val="0070C0"/>
                </a:solidFill>
              </a:rPr>
              <a:t>МКОУ «</a:t>
            </a:r>
            <a:r>
              <a:rPr lang="ru-RU" sz="2400" b="1" dirty="0" err="1" smtClean="0">
                <a:solidFill>
                  <a:srgbClr val="0070C0"/>
                </a:solidFill>
              </a:rPr>
              <a:t>Султанянгиюртовской</a:t>
            </a:r>
            <a:r>
              <a:rPr lang="ru-RU" sz="2400" b="1" dirty="0" smtClean="0">
                <a:solidFill>
                  <a:srgbClr val="0070C0"/>
                </a:solidFill>
              </a:rPr>
              <a:t> СОШ им. </a:t>
            </a:r>
            <a:r>
              <a:rPr lang="ru-RU" sz="2400" b="1" dirty="0" err="1" smtClean="0">
                <a:solidFill>
                  <a:srgbClr val="0070C0"/>
                </a:solidFill>
              </a:rPr>
              <a:t>Ю.Акаева</a:t>
            </a:r>
            <a:r>
              <a:rPr lang="ru-RU" sz="2400" b="1" dirty="0" smtClean="0">
                <a:solidFill>
                  <a:srgbClr val="0070C0"/>
                </a:solidFill>
              </a:rPr>
              <a:t>»</a:t>
            </a:r>
          </a:p>
          <a:p>
            <a:r>
              <a:rPr lang="ru-RU" sz="2400" b="1" dirty="0" err="1" smtClean="0">
                <a:solidFill>
                  <a:srgbClr val="0070C0"/>
                </a:solidFill>
              </a:rPr>
              <a:t>Кизилюртовский</a:t>
            </a:r>
            <a:r>
              <a:rPr lang="ru-RU" sz="2400" b="1" dirty="0" smtClean="0">
                <a:solidFill>
                  <a:srgbClr val="0070C0"/>
                </a:solidFill>
              </a:rPr>
              <a:t> </a:t>
            </a:r>
            <a:r>
              <a:rPr lang="ru-RU" sz="2400" b="1" dirty="0" err="1" smtClean="0">
                <a:solidFill>
                  <a:srgbClr val="0070C0"/>
                </a:solidFill>
              </a:rPr>
              <a:t>район,РД</a:t>
            </a:r>
            <a:endParaRPr lang="ru-RU" sz="2400" b="1" dirty="0" smtClean="0">
              <a:solidFill>
                <a:srgbClr val="0070C0"/>
              </a:solidFill>
            </a:endParaRPr>
          </a:p>
          <a:p>
            <a:r>
              <a:rPr lang="ru-RU" sz="2400" b="1" dirty="0" err="1" smtClean="0">
                <a:solidFill>
                  <a:srgbClr val="0070C0"/>
                </a:solidFill>
              </a:rPr>
              <a:t>Учитель:Османова</a:t>
            </a:r>
            <a:r>
              <a:rPr lang="ru-RU" sz="2400" b="1" dirty="0" smtClean="0">
                <a:solidFill>
                  <a:srgbClr val="0070C0"/>
                </a:solidFill>
              </a:rPr>
              <a:t> С.З.</a:t>
            </a:r>
            <a:endParaRPr lang="ru-RU" sz="2400" b="1" dirty="0" smtClean="0">
              <a:solidFill>
                <a:srgbClr val="0070C0"/>
              </a:solidFill>
            </a:endParaRPr>
          </a:p>
          <a:p>
            <a:r>
              <a:rPr lang="ru-RU" sz="2400" b="1" dirty="0" err="1" smtClean="0">
                <a:solidFill>
                  <a:srgbClr val="C00000"/>
                </a:solidFill>
              </a:rPr>
              <a:t>Хайбулаев</a:t>
            </a:r>
            <a:r>
              <a:rPr lang="ru-RU" sz="2400" b="1" dirty="0" smtClean="0">
                <a:solidFill>
                  <a:srgbClr val="C00000"/>
                </a:solidFill>
              </a:rPr>
              <a:t> Марат</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9851" y="308472"/>
            <a:ext cx="10058400" cy="1222873"/>
          </a:xfrm>
        </p:spPr>
        <p:txBody>
          <a:bodyPr>
            <a:normAutofit/>
          </a:bodyPr>
          <a:lstStyle/>
          <a:p>
            <a:pPr algn="ctr"/>
            <a:r>
              <a:rPr lang="ru-RU" dirty="0" smtClean="0"/>
              <a:t> </a:t>
            </a:r>
            <a:endParaRPr lang="ru-RU" dirty="0"/>
          </a:p>
        </p:txBody>
      </p:sp>
      <p:sp>
        <p:nvSpPr>
          <p:cNvPr id="5" name="5-конечная звезда 4">
            <a:hlinkClick r:id="rId2"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3" descr="https://i.pinimg.com/736x/c0/c0/b8/c0c0b82761da47228737854baf5d2d36.jpg"/>
          <p:cNvPicPr>
            <a:picLocks noGrp="1" noChangeAspect="1" noChangeArrowheads="1"/>
          </p:cNvPicPr>
          <p:nvPr>
            <p:ph idx="1"/>
          </p:nvPr>
        </p:nvPicPr>
        <p:blipFill>
          <a:blip r:embed="rId3"/>
          <a:srcRect/>
          <a:stretch>
            <a:fillRect/>
          </a:stretch>
        </p:blipFill>
        <p:spPr bwMode="auto">
          <a:xfrm>
            <a:off x="385590" y="1696598"/>
            <a:ext cx="8481187" cy="4770302"/>
          </a:xfrm>
          <a:prstGeom prst="rect">
            <a:avLst/>
          </a:prstGeom>
          <a:noFill/>
        </p:spPr>
      </p:pic>
      <p:sp>
        <p:nvSpPr>
          <p:cNvPr id="9" name="Прямоугольник 8"/>
          <p:cNvSpPr/>
          <p:nvPr/>
        </p:nvSpPr>
        <p:spPr>
          <a:xfrm>
            <a:off x="275422" y="132201"/>
            <a:ext cx="11666862" cy="1200329"/>
          </a:xfrm>
          <a:prstGeom prst="rect">
            <a:avLst/>
          </a:prstGeom>
        </p:spPr>
        <p:txBody>
          <a:bodyPr wrap="square">
            <a:spAutoFit/>
          </a:bodyPr>
          <a:lstStyle/>
          <a:p>
            <a:r>
              <a:rPr lang="ru-RU" sz="2400" b="1" dirty="0" smtClean="0">
                <a:solidFill>
                  <a:srgbClr val="002060"/>
                </a:solidFill>
              </a:rPr>
              <a:t>Бархан </a:t>
            </a:r>
            <a:r>
              <a:rPr lang="ru-RU" sz="2400" b="1" dirty="0" err="1" smtClean="0">
                <a:solidFill>
                  <a:srgbClr val="C00000"/>
                </a:solidFill>
              </a:rPr>
              <a:t>Сарыкум</a:t>
            </a:r>
            <a:r>
              <a:rPr lang="ru-RU" sz="2400" b="1" dirty="0" smtClean="0">
                <a:solidFill>
                  <a:srgbClr val="002060"/>
                </a:solidFill>
              </a:rPr>
              <a:t> является уникальным памятником природы Дагестана. Геологами он признан вторым в мире по величине. Крупнее него – бархан под названием «Большой эрг» в пустыне Сахара</a:t>
            </a:r>
            <a:r>
              <a:rPr lang="ru-RU" dirty="0" smtClean="0"/>
              <a:t>.</a:t>
            </a:r>
            <a:endParaRPr lang="ru-RU" dirty="0"/>
          </a:p>
        </p:txBody>
      </p:sp>
    </p:spTree>
    <p:extLst>
      <p:ext uri="{BB962C8B-B14F-4D97-AF65-F5344CB8AC3E}">
        <p14:creationId xmlns:p14="http://schemas.microsoft.com/office/powerpoint/2010/main" val="2156020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5614" y="642594"/>
            <a:ext cx="10058400" cy="1371600"/>
          </a:xfrm>
        </p:spPr>
        <p:txBody>
          <a:bodyPr>
            <a:normAutofit fontScale="90000"/>
          </a:bodyPr>
          <a:lstStyle/>
          <a:p>
            <a:pPr algn="just"/>
            <a:r>
              <a:rPr lang="ru-RU" sz="2200" b="1" dirty="0" err="1" smtClean="0">
                <a:solidFill>
                  <a:srgbClr val="002060"/>
                </a:solidFill>
              </a:rPr>
              <a:t>Сула́кский</a:t>
            </a:r>
            <a:r>
              <a:rPr lang="ru-RU" sz="2200" b="1" dirty="0" smtClean="0">
                <a:solidFill>
                  <a:srgbClr val="002060"/>
                </a:solidFill>
              </a:rPr>
              <a:t> </a:t>
            </a:r>
            <a:r>
              <a:rPr lang="ru-RU" sz="2200" b="1" dirty="0" err="1" smtClean="0">
                <a:solidFill>
                  <a:srgbClr val="002060"/>
                </a:solidFill>
              </a:rPr>
              <a:t>каньо́н</a:t>
            </a:r>
            <a:r>
              <a:rPr lang="ru-RU" sz="2200" b="1" dirty="0" smtClean="0">
                <a:solidFill>
                  <a:srgbClr val="002060"/>
                </a:solidFill>
              </a:rPr>
              <a:t> — каньон на территории России в долине реки </a:t>
            </a:r>
            <a:r>
              <a:rPr lang="ru-RU" sz="2200" dirty="0" smtClean="0">
                <a:solidFill>
                  <a:srgbClr val="C00000"/>
                </a:solidFill>
                <a:hlinkClick r:id="rId2" tooltip="Сулак (река)"/>
              </a:rPr>
              <a:t>Сулак</a:t>
            </a:r>
            <a:r>
              <a:rPr lang="ru-RU" sz="2200" b="1" dirty="0" smtClean="0">
                <a:solidFill>
                  <a:srgbClr val="002060"/>
                </a:solidFill>
              </a:rPr>
              <a:t> (Республика </a:t>
            </a:r>
            <a:r>
              <a:rPr lang="ru-RU" sz="2200" b="1" dirty="0" smtClean="0">
                <a:solidFill>
                  <a:srgbClr val="002060"/>
                </a:solidFill>
                <a:hlinkClick r:id="rId3" tooltip="Дагестан"/>
              </a:rPr>
              <a:t>Дагестан</a:t>
            </a:r>
            <a:r>
              <a:rPr lang="ru-RU" sz="2200" b="1" dirty="0" smtClean="0">
                <a:solidFill>
                  <a:srgbClr val="002060"/>
                </a:solidFill>
              </a:rPr>
              <a:t>), глубочайший каньон Европы. Протяженность каньона составляет 53 километра, глубина достигает 1920 метров.</a:t>
            </a:r>
            <a:r>
              <a:rPr lang="ru-RU" sz="2200" b="1" baseline="30000" dirty="0" smtClean="0">
                <a:solidFill>
                  <a:srgbClr val="002060"/>
                </a:solidFill>
                <a:hlinkClick r:id="rId4"/>
              </a:rPr>
              <a:t>[2]</a:t>
            </a:r>
            <a:r>
              <a:rPr lang="ru-RU" sz="2200" b="1" dirty="0" smtClean="0">
                <a:solidFill>
                  <a:srgbClr val="002060"/>
                </a:solidFill>
              </a:rPr>
              <a:t> Это на 63 метра глубже </a:t>
            </a:r>
            <a:r>
              <a:rPr lang="ru-RU" sz="2200" b="1" dirty="0" smtClean="0">
                <a:solidFill>
                  <a:srgbClr val="002060"/>
                </a:solidFill>
                <a:hlinkClick r:id="rId5" tooltip="Большой каньон"/>
              </a:rPr>
              <a:t>Большого каньона</a:t>
            </a:r>
            <a:r>
              <a:rPr lang="ru-RU" sz="2200" b="1" dirty="0" smtClean="0">
                <a:solidFill>
                  <a:srgbClr val="002060"/>
                </a:solidFill>
              </a:rPr>
              <a:t> в США </a:t>
            </a:r>
            <a:r>
              <a:rPr lang="ru-RU" b="1" dirty="0" smtClean="0">
                <a:solidFill>
                  <a:srgbClr val="002060"/>
                </a:solidFill>
              </a:rPr>
              <a:t> </a:t>
            </a:r>
            <a:endParaRPr lang="ru-RU" b="1" dirty="0">
              <a:solidFill>
                <a:srgbClr val="002060"/>
              </a:solidFill>
            </a:endParaRPr>
          </a:p>
        </p:txBody>
      </p:sp>
      <p:sp>
        <p:nvSpPr>
          <p:cNvPr id="5" name="5-конечная звезда 4">
            <a:hlinkClick r:id="rId6"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s://pp.userapi.com/c636228/v636228602/24d8a/9WsbcfLynpc.jpg"/>
          <p:cNvPicPr>
            <a:picLocks noChangeAspect="1" noChangeArrowheads="1"/>
          </p:cNvPicPr>
          <p:nvPr/>
        </p:nvPicPr>
        <p:blipFill>
          <a:blip r:embed="rId7"/>
          <a:srcRect/>
          <a:stretch>
            <a:fillRect/>
          </a:stretch>
        </p:blipFill>
        <p:spPr bwMode="auto">
          <a:xfrm>
            <a:off x="561860" y="2143115"/>
            <a:ext cx="8868579" cy="4367854"/>
          </a:xfrm>
          <a:prstGeom prst="rect">
            <a:avLst/>
          </a:prstGeom>
          <a:noFill/>
        </p:spPr>
      </p:pic>
      <p:sp>
        <p:nvSpPr>
          <p:cNvPr id="7" name="Содержимое 6"/>
          <p:cNvSpPr>
            <a:spLocks noGrp="1"/>
          </p:cNvSpPr>
          <p:nvPr>
            <p:ph idx="1"/>
          </p:nvPr>
        </p:nvSpPr>
        <p:spPr>
          <a:xfrm>
            <a:off x="583894" y="5244028"/>
            <a:ext cx="8295701" cy="791011"/>
          </a:xfrm>
        </p:spPr>
        <p:txBody>
          <a:bodyPr/>
          <a:lstStyle/>
          <a:p>
            <a:r>
              <a:rPr lang="ru-RU" b="1" dirty="0" err="1" smtClean="0">
                <a:solidFill>
                  <a:srgbClr val="C00000"/>
                </a:solidFill>
              </a:rPr>
              <a:t>Сулакский</a:t>
            </a:r>
            <a:r>
              <a:rPr lang="ru-RU" b="1" dirty="0" smtClean="0">
                <a:solidFill>
                  <a:srgbClr val="C00000"/>
                </a:solidFill>
              </a:rPr>
              <a:t> каньон</a:t>
            </a:r>
            <a:endParaRPr lang="ru-RU" b="1" dirty="0">
              <a:solidFill>
                <a:srgbClr val="C00000"/>
              </a:solidFill>
            </a:endParaRPr>
          </a:p>
        </p:txBody>
      </p:sp>
    </p:spTree>
    <p:extLst>
      <p:ext uri="{BB962C8B-B14F-4D97-AF65-F5344CB8AC3E}">
        <p14:creationId xmlns:p14="http://schemas.microsoft.com/office/powerpoint/2010/main" val="2362772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387" y="319489"/>
            <a:ext cx="11666863" cy="1694705"/>
          </a:xfrm>
        </p:spPr>
        <p:txBody>
          <a:bodyPr>
            <a:normAutofit fontScale="90000"/>
          </a:bodyPr>
          <a:lstStyle/>
          <a:p>
            <a:pPr algn="just"/>
            <a:r>
              <a:rPr lang="ru-RU" sz="2200" b="1" dirty="0" smtClean="0">
                <a:solidFill>
                  <a:srgbClr val="002060"/>
                </a:solidFill>
              </a:rPr>
              <a:t>Лезгинское село Куруш в Дагестане – рекордсмен по высоте среди горных селений не только Северного Кавказа, но и всей Европы. А еще самый южный населенный пункт нашей страны. Так что Куруш – это буквально край земли, в котором до звезд можно дотянуться рукой. Село известно каждому альпинисту: сюда их влекут гордые вершины-красавицы  </a:t>
            </a:r>
            <a:r>
              <a:rPr lang="ru-RU" sz="2200" b="1" dirty="0" err="1" smtClean="0">
                <a:solidFill>
                  <a:srgbClr val="002060"/>
                </a:solidFill>
              </a:rPr>
              <a:t>Базардюзю</a:t>
            </a:r>
            <a:r>
              <a:rPr lang="ru-RU" sz="2200" b="1" dirty="0" smtClean="0">
                <a:solidFill>
                  <a:srgbClr val="002060"/>
                </a:solidFill>
              </a:rPr>
              <a:t>, </a:t>
            </a:r>
            <a:r>
              <a:rPr lang="ru-RU" sz="2200" b="1" dirty="0" err="1" smtClean="0">
                <a:solidFill>
                  <a:srgbClr val="002060"/>
                </a:solidFill>
              </a:rPr>
              <a:t>Шалбуздаг</a:t>
            </a:r>
            <a:r>
              <a:rPr lang="ru-RU" sz="2200" b="1" dirty="0" smtClean="0">
                <a:solidFill>
                  <a:srgbClr val="002060"/>
                </a:solidFill>
              </a:rPr>
              <a:t> и </a:t>
            </a:r>
            <a:r>
              <a:rPr lang="ru-RU" sz="2200" b="1" dirty="0" err="1" smtClean="0">
                <a:solidFill>
                  <a:srgbClr val="002060"/>
                </a:solidFill>
              </a:rPr>
              <a:t>Ерыдаг</a:t>
            </a:r>
            <a:r>
              <a:rPr lang="ru-RU" b="1" dirty="0" smtClean="0">
                <a:solidFill>
                  <a:srgbClr val="002060"/>
                </a:solidFill>
              </a:rPr>
              <a:t>. </a:t>
            </a:r>
            <a:endParaRPr lang="ru-RU" b="1" dirty="0">
              <a:solidFill>
                <a:srgbClr val="002060"/>
              </a:solidFill>
            </a:endParaRPr>
          </a:p>
        </p:txBody>
      </p:sp>
      <p:sp>
        <p:nvSpPr>
          <p:cNvPr id="5" name="5-конечная звезда 4">
            <a:hlinkClick r:id="rId2"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одержимое 5"/>
          <p:cNvSpPr>
            <a:spLocks noGrp="1"/>
          </p:cNvSpPr>
          <p:nvPr>
            <p:ph idx="1"/>
          </p:nvPr>
        </p:nvSpPr>
        <p:spPr>
          <a:xfrm>
            <a:off x="440675" y="2104222"/>
            <a:ext cx="10684525" cy="3930817"/>
          </a:xfrm>
        </p:spPr>
        <p:txBody>
          <a:bodyPr/>
          <a:lstStyle/>
          <a:p>
            <a:endParaRPr lang="ru-RU" dirty="0"/>
          </a:p>
        </p:txBody>
      </p:sp>
      <p:pic>
        <p:nvPicPr>
          <p:cNvPr id="22530" name="Picture 2" descr="https://pbs.twimg.com/media/ES1QwQKX0AAsYDX.jpg"/>
          <p:cNvPicPr>
            <a:picLocks noChangeAspect="1" noChangeArrowheads="1"/>
          </p:cNvPicPr>
          <p:nvPr/>
        </p:nvPicPr>
        <p:blipFill>
          <a:blip r:embed="rId3"/>
          <a:srcRect/>
          <a:stretch>
            <a:fillRect/>
          </a:stretch>
        </p:blipFill>
        <p:spPr bwMode="auto">
          <a:xfrm>
            <a:off x="155576" y="1972018"/>
            <a:ext cx="9285880" cy="4627086"/>
          </a:xfrm>
          <a:prstGeom prst="rect">
            <a:avLst/>
          </a:prstGeom>
          <a:noFill/>
        </p:spPr>
      </p:pic>
    </p:spTree>
    <p:extLst>
      <p:ext uri="{BB962C8B-B14F-4D97-AF65-F5344CB8AC3E}">
        <p14:creationId xmlns:p14="http://schemas.microsoft.com/office/powerpoint/2010/main" val="1442012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861741"/>
          </a:xfrm>
        </p:spPr>
        <p:txBody>
          <a:bodyPr>
            <a:normAutofit fontScale="90000"/>
          </a:bodyPr>
          <a:lstStyle/>
          <a:p>
            <a:pPr algn="ctr"/>
            <a:r>
              <a:rPr lang="ru-RU" sz="7200" b="1" dirty="0" smtClean="0"/>
              <a:t/>
            </a:r>
            <a:br>
              <a:rPr lang="ru-RU" sz="7200" b="1" dirty="0" smtClean="0"/>
            </a:br>
            <a:r>
              <a:rPr lang="ru-RU" sz="7200" b="1" dirty="0" smtClean="0">
                <a:solidFill>
                  <a:srgbClr val="C00000"/>
                </a:solidFill>
              </a:rPr>
              <a:t>10</a:t>
            </a:r>
            <a:r>
              <a:rPr lang="ru-RU" dirty="0" smtClean="0"/>
              <a:t/>
            </a:r>
            <a:br>
              <a:rPr lang="ru-RU" dirty="0" smtClean="0"/>
            </a:br>
            <a:r>
              <a:rPr lang="ru-RU" dirty="0"/>
              <a:t/>
            </a:r>
            <a:br>
              <a:rPr lang="ru-RU" dirty="0"/>
            </a:br>
            <a:r>
              <a:rPr lang="ru-RU" dirty="0" smtClean="0"/>
              <a:t>…</a:t>
            </a:r>
            <a:endParaRPr lang="ru-RU" dirty="0"/>
          </a:p>
        </p:txBody>
      </p:sp>
      <p:sp>
        <p:nvSpPr>
          <p:cNvPr id="3" name="Выноска-облако 2">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3"/>
          <p:cNvSpPr>
            <a:spLocks noGrp="1"/>
          </p:cNvSpPr>
          <p:nvPr>
            <p:ph idx="1"/>
          </p:nvPr>
        </p:nvSpPr>
        <p:spPr/>
        <p:txBody>
          <a:bodyPr>
            <a:normAutofit/>
          </a:bodyPr>
          <a:lstStyle/>
          <a:p>
            <a:r>
              <a:rPr lang="ru-RU" dirty="0" smtClean="0"/>
              <a:t> </a:t>
            </a:r>
            <a:r>
              <a:rPr lang="ru-RU" sz="6000" b="1" dirty="0" smtClean="0">
                <a:solidFill>
                  <a:srgbClr val="002060"/>
                </a:solidFill>
              </a:rPr>
              <a:t>Самое большое море омывающее берега Дагестана</a:t>
            </a:r>
            <a:r>
              <a:rPr lang="ru-RU" sz="6000" dirty="0" smtClean="0"/>
              <a:t>.</a:t>
            </a:r>
            <a:endParaRPr lang="ru-RU" sz="6000" dirty="0"/>
          </a:p>
        </p:txBody>
      </p:sp>
    </p:spTree>
    <p:extLst>
      <p:ext uri="{BB962C8B-B14F-4D97-AF65-F5344CB8AC3E}">
        <p14:creationId xmlns:p14="http://schemas.microsoft.com/office/powerpoint/2010/main" val="3257135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облако 3">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бъект 5"/>
          <p:cNvSpPr>
            <a:spLocks noGrp="1"/>
          </p:cNvSpPr>
          <p:nvPr>
            <p:ph idx="1"/>
          </p:nvPr>
        </p:nvSpPr>
        <p:spPr>
          <a:xfrm>
            <a:off x="1066800" y="2963536"/>
            <a:ext cx="10058400" cy="3071503"/>
          </a:xfrm>
        </p:spPr>
        <p:txBody>
          <a:bodyPr/>
          <a:lstStyle/>
          <a:p>
            <a:endParaRPr lang="ru-RU" dirty="0"/>
          </a:p>
        </p:txBody>
      </p:sp>
      <p:sp>
        <p:nvSpPr>
          <p:cNvPr id="7" name="Заголовок 6"/>
          <p:cNvSpPr>
            <a:spLocks noGrp="1"/>
          </p:cNvSpPr>
          <p:nvPr>
            <p:ph type="title"/>
          </p:nvPr>
        </p:nvSpPr>
        <p:spPr>
          <a:xfrm>
            <a:off x="0" y="0"/>
            <a:ext cx="12192000" cy="3944039"/>
          </a:xfrm>
          <a:solidFill>
            <a:srgbClr val="6699FF"/>
          </a:solidFill>
        </p:spPr>
        <p:txBody>
          <a:bodyPr>
            <a:normAutofit/>
          </a:bodyPr>
          <a:lstStyle/>
          <a:p>
            <a:pPr lvl="0"/>
            <a:r>
              <a:rPr lang="ru-RU" dirty="0" smtClean="0"/>
              <a:t>                    </a:t>
            </a:r>
            <a:r>
              <a:rPr lang="ru-RU" b="1" dirty="0" smtClean="0">
                <a:solidFill>
                  <a:srgbClr val="C00000"/>
                </a:solidFill>
              </a:rPr>
              <a:t>20</a:t>
            </a:r>
            <a:br>
              <a:rPr lang="ru-RU" b="1" dirty="0" smtClean="0">
                <a:solidFill>
                  <a:srgbClr val="C00000"/>
                </a:solidFill>
              </a:rPr>
            </a:br>
            <a:r>
              <a:rPr lang="ru-RU" b="1" dirty="0" smtClean="0">
                <a:solidFill>
                  <a:srgbClr val="C00000"/>
                </a:solidFill>
              </a:rPr>
              <a:t> </a:t>
            </a:r>
            <a:r>
              <a:rPr lang="ru-RU" sz="5400" b="1" dirty="0" smtClean="0">
                <a:solidFill>
                  <a:srgbClr val="002060"/>
                </a:solidFill>
                <a:latin typeface="Arial" pitchFamily="34" charset="0"/>
                <a:ea typeface="Times New Roman" pitchFamily="18" charset="0"/>
                <a:cs typeface="Arial" pitchFamily="34" charset="0"/>
              </a:rPr>
              <a:t>Назовите самое высокогорное  крупное озеро Дагестана. </a:t>
            </a:r>
            <a:br>
              <a:rPr lang="ru-RU" sz="5400" b="1" dirty="0" smtClean="0">
                <a:solidFill>
                  <a:srgbClr val="002060"/>
                </a:solidFill>
                <a:latin typeface="Arial" pitchFamily="34" charset="0"/>
                <a:ea typeface="Times New Roman" pitchFamily="18" charset="0"/>
                <a:cs typeface="Arial" pitchFamily="34" charset="0"/>
              </a:rPr>
            </a:br>
            <a:r>
              <a:rPr lang="ru-RU" sz="5400" b="1" dirty="0" smtClean="0">
                <a:solidFill>
                  <a:srgbClr val="002060"/>
                </a:solidFill>
              </a:rPr>
              <a:t>    </a:t>
            </a:r>
            <a:endParaRPr lang="ru-RU" sz="5400" b="1" dirty="0">
              <a:solidFill>
                <a:srgbClr val="002060"/>
              </a:solidFill>
            </a:endParaRPr>
          </a:p>
        </p:txBody>
      </p:sp>
    </p:spTree>
    <p:extLst>
      <p:ext uri="{BB962C8B-B14F-4D97-AF65-F5344CB8AC3E}">
        <p14:creationId xmlns:p14="http://schemas.microsoft.com/office/powerpoint/2010/main" val="3019536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337" y="198305"/>
            <a:ext cx="11777032" cy="4043189"/>
          </a:xfrm>
          <a:solidFill>
            <a:schemeClr val="accent3">
              <a:lumMod val="60000"/>
              <a:lumOff val="40000"/>
            </a:schemeClr>
          </a:solidFill>
        </p:spPr>
        <p:txBody>
          <a:bodyPr>
            <a:normAutofit fontScale="90000"/>
          </a:bodyPr>
          <a:lstStyle/>
          <a:p>
            <a:pPr lvl="0" algn="ctr"/>
            <a:r>
              <a:rPr lang="ru-RU" sz="7200" b="1" dirty="0" smtClean="0">
                <a:solidFill>
                  <a:srgbClr val="C00000"/>
                </a:solidFill>
              </a:rPr>
              <a:t/>
            </a:r>
            <a:br>
              <a:rPr lang="ru-RU" sz="7200" b="1" dirty="0" smtClean="0">
                <a:solidFill>
                  <a:srgbClr val="C00000"/>
                </a:solidFill>
              </a:rPr>
            </a:br>
            <a:r>
              <a:rPr lang="ru-RU" sz="7200" b="1" dirty="0" smtClean="0">
                <a:solidFill>
                  <a:srgbClr val="C00000"/>
                </a:solidFill>
              </a:rPr>
              <a:t>30 </a:t>
            </a:r>
            <a:r>
              <a:rPr lang="ru-RU" sz="7200" b="1" dirty="0" smtClean="0"/>
              <a:t/>
            </a:r>
            <a:br>
              <a:rPr lang="ru-RU" sz="7200" b="1" dirty="0" smtClean="0"/>
            </a:br>
            <a:r>
              <a:rPr lang="ru-RU" sz="7300" dirty="0" smtClean="0">
                <a:solidFill>
                  <a:srgbClr val="002060"/>
                </a:solidFill>
                <a:latin typeface="Arial" pitchFamily="34" charset="0"/>
                <a:ea typeface="Times New Roman" pitchFamily="18" charset="0"/>
                <a:cs typeface="Arial" pitchFamily="34" charset="0"/>
              </a:rPr>
              <a:t>Назовите самую большую транзитную реку Дагестана. </a:t>
            </a:r>
            <a:r>
              <a:rPr lang="ru-RU" sz="7300" dirty="0" smtClean="0">
                <a:solidFill>
                  <a:srgbClr val="002060"/>
                </a:solidFill>
                <a:latin typeface="Arial" pitchFamily="34" charset="0"/>
                <a:cs typeface="Arial" pitchFamily="34" charset="0"/>
              </a:rPr>
              <a:t/>
            </a:r>
            <a:br>
              <a:rPr lang="ru-RU" sz="7300" dirty="0" smtClean="0">
                <a:solidFill>
                  <a:srgbClr val="002060"/>
                </a:solidFill>
                <a:latin typeface="Arial" pitchFamily="34" charset="0"/>
                <a:cs typeface="Arial" pitchFamily="34" charset="0"/>
              </a:rPr>
            </a:br>
            <a:r>
              <a:rPr lang="ru-RU" dirty="0" smtClean="0"/>
              <a:t/>
            </a:r>
            <a:br>
              <a:rPr lang="ru-RU" dirty="0" smtClean="0"/>
            </a:br>
            <a:r>
              <a:rPr lang="ru-RU" dirty="0"/>
              <a:t/>
            </a:r>
            <a:br>
              <a:rPr lang="ru-RU" dirty="0"/>
            </a:br>
            <a:r>
              <a:rPr lang="ru-RU" dirty="0" smtClean="0"/>
              <a:t> </a:t>
            </a:r>
            <a:endParaRPr lang="ru-RU" dirty="0"/>
          </a:p>
        </p:txBody>
      </p:sp>
      <p:sp>
        <p:nvSpPr>
          <p:cNvPr id="5" name="Выноска-облако 4">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3"/>
          <p:cNvSpPr>
            <a:spLocks noGrp="1"/>
          </p:cNvSpPr>
          <p:nvPr>
            <p:ph idx="1"/>
          </p:nvPr>
        </p:nvSpPr>
        <p:spPr>
          <a:xfrm>
            <a:off x="1066800" y="2861186"/>
            <a:ext cx="10058400" cy="3173853"/>
          </a:xfrm>
        </p:spPr>
        <p:txBody>
          <a:bodyPr/>
          <a:lstStyle/>
          <a:p>
            <a:r>
              <a:rPr lang="ru-RU" dirty="0" smtClean="0"/>
              <a:t>                                                                                   </a:t>
            </a:r>
            <a:endParaRPr lang="ru-RU" dirty="0"/>
          </a:p>
        </p:txBody>
      </p:sp>
    </p:spTree>
    <p:extLst>
      <p:ext uri="{BB962C8B-B14F-4D97-AF65-F5344CB8AC3E}">
        <p14:creationId xmlns:p14="http://schemas.microsoft.com/office/powerpoint/2010/main" val="363024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3444664"/>
          </a:xfrm>
          <a:solidFill>
            <a:srgbClr val="FFCCFF"/>
          </a:solidFill>
        </p:spPr>
        <p:txBody>
          <a:bodyPr>
            <a:normAutofit fontScale="90000"/>
          </a:bodyPr>
          <a:lstStyle/>
          <a:p>
            <a:pPr lvl="0" algn="ctr"/>
            <a:r>
              <a:rPr lang="ru-RU" sz="8000" b="1" dirty="0" smtClean="0">
                <a:solidFill>
                  <a:srgbClr val="C00000"/>
                </a:solidFill>
              </a:rPr>
              <a:t>40</a:t>
            </a:r>
            <a:r>
              <a:rPr lang="ru-RU" dirty="0" smtClean="0"/>
              <a:t/>
            </a:r>
            <a:br>
              <a:rPr lang="ru-RU" dirty="0" smtClean="0"/>
            </a:br>
            <a:r>
              <a:rPr lang="ru-RU" b="1" dirty="0" smtClean="0">
                <a:solidFill>
                  <a:srgbClr val="002060"/>
                </a:solidFill>
                <a:latin typeface="Arial" pitchFamily="34" charset="0"/>
                <a:ea typeface="Times New Roman" pitchFamily="18" charset="0"/>
                <a:cs typeface="Arial" pitchFamily="34" charset="0"/>
              </a:rPr>
              <a:t>Назовите самую полноводную реку Горного Дагестана </a:t>
            </a:r>
            <a:r>
              <a:rPr lang="ru-RU" sz="1100" dirty="0" smtClean="0">
                <a:latin typeface="Arial" pitchFamily="34" charset="0"/>
                <a:cs typeface="Arial" pitchFamily="34" charset="0"/>
              </a:rPr>
              <a:t/>
            </a:r>
            <a:br>
              <a:rPr lang="ru-RU" sz="1100" dirty="0" smtClean="0">
                <a:latin typeface="Arial" pitchFamily="34" charset="0"/>
                <a:cs typeface="Arial" pitchFamily="34" charset="0"/>
              </a:rPr>
            </a:br>
            <a:r>
              <a:rPr lang="ru-RU" dirty="0" smtClean="0"/>
              <a:t/>
            </a:r>
            <a:br>
              <a:rPr lang="ru-RU" dirty="0" smtClean="0"/>
            </a:br>
            <a:endParaRPr lang="ru-RU" dirty="0"/>
          </a:p>
        </p:txBody>
      </p:sp>
      <p:sp>
        <p:nvSpPr>
          <p:cNvPr id="4" name="Выноска-облако 3">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1066800" y="1681316"/>
            <a:ext cx="10058400" cy="4353724"/>
          </a:xfrm>
        </p:spPr>
        <p:txBody>
          <a:bodyPr/>
          <a:lstStyle/>
          <a:p>
            <a:pPr marL="0" indent="0">
              <a:buNone/>
            </a:pPr>
            <a:endParaRPr lang="ru-RU" dirty="0"/>
          </a:p>
        </p:txBody>
      </p:sp>
    </p:spTree>
    <p:extLst>
      <p:ext uri="{BB962C8B-B14F-4D97-AF65-F5344CB8AC3E}">
        <p14:creationId xmlns:p14="http://schemas.microsoft.com/office/powerpoint/2010/main" val="679394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3845" y="1894901"/>
            <a:ext cx="10058400" cy="2677099"/>
          </a:xfrm>
          <a:solidFill>
            <a:schemeClr val="accent3">
              <a:lumMod val="20000"/>
              <a:lumOff val="80000"/>
            </a:schemeClr>
          </a:solidFill>
        </p:spPr>
        <p:txBody>
          <a:bodyPr>
            <a:normAutofit/>
          </a:bodyPr>
          <a:lstStyle/>
          <a:p>
            <a:pPr algn="ctr"/>
            <a:r>
              <a:rPr lang="ru-RU" sz="6000" b="1" dirty="0" smtClean="0">
                <a:solidFill>
                  <a:srgbClr val="0070C0"/>
                </a:solidFill>
              </a:rPr>
              <a:t>Самый высокий водопад в Дагестане</a:t>
            </a:r>
            <a:endParaRPr lang="ru-RU" sz="6000" dirty="0">
              <a:solidFill>
                <a:srgbClr val="0070C0"/>
              </a:solidFill>
            </a:endParaRPr>
          </a:p>
        </p:txBody>
      </p:sp>
      <p:sp>
        <p:nvSpPr>
          <p:cNvPr id="4" name="Выноска-облако 3">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767959" y="1902542"/>
            <a:ext cx="10058400" cy="521170"/>
          </a:xfrm>
        </p:spPr>
        <p:txBody>
          <a:bodyPr>
            <a:normAutofit fontScale="70000" lnSpcReduction="20000"/>
          </a:bodyPr>
          <a:lstStyle/>
          <a:p>
            <a:r>
              <a:rPr lang="ru-RU" dirty="0"/>
              <a:t/>
            </a:r>
            <a:br>
              <a:rPr lang="ru-RU" dirty="0"/>
            </a:br>
            <a:r>
              <a:rPr lang="ru-RU" sz="3000" dirty="0" smtClean="0">
                <a:solidFill>
                  <a:srgbClr val="C00000"/>
                </a:solidFill>
              </a:rPr>
              <a:t>                                                                     50</a:t>
            </a:r>
            <a:endParaRPr lang="ru-RU" sz="3000" dirty="0">
              <a:solidFill>
                <a:srgbClr val="C00000"/>
              </a:solidFill>
            </a:endParaRPr>
          </a:p>
        </p:txBody>
      </p:sp>
    </p:spTree>
    <p:extLst>
      <p:ext uri="{BB962C8B-B14F-4D97-AF65-F5344CB8AC3E}">
        <p14:creationId xmlns:p14="http://schemas.microsoft.com/office/powerpoint/2010/main" val="1819058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9489" y="280220"/>
            <a:ext cx="11721947" cy="1002890"/>
          </a:xfrm>
          <a:solidFill>
            <a:schemeClr val="accent3">
              <a:lumMod val="40000"/>
              <a:lumOff val="60000"/>
            </a:schemeClr>
          </a:solidFill>
        </p:spPr>
        <p:txBody>
          <a:bodyPr>
            <a:noAutofit/>
          </a:bodyPr>
          <a:lstStyle/>
          <a:p>
            <a:pPr algn="just"/>
            <a:r>
              <a:rPr lang="ru-RU" sz="1400" b="1" dirty="0" smtClean="0">
                <a:solidFill>
                  <a:srgbClr val="C00000"/>
                </a:solidFill>
              </a:rPr>
              <a:t>Каспийское море</a:t>
            </a:r>
            <a:r>
              <a:rPr lang="ru-RU" sz="1400" b="1" dirty="0" smtClean="0">
                <a:solidFill>
                  <a:srgbClr val="7030A0"/>
                </a:solidFill>
              </a:rPr>
              <a:t> омывает берега пяти прибрежных государств: * России (Дагестана, Калмыкии и Астраханской области) — на западне и северо-западе, длина береговой линии 695 километров * Казахстана — на севере, северо-востоке и востоке, длина береговой линии 2320 километров * Туркмении — на юго-востоке, длина береговой линии 1200 километров * Ирана — на юге, длина береговой линии — 724 километра * Азербайджана — на юго-западе, длина береговой линии 955 километров. ... Крупные российские города — столица Дагестана Махачкала и самый южный город России ..</a:t>
            </a:r>
            <a:endParaRPr lang="ru-RU" sz="1400" b="1" dirty="0">
              <a:solidFill>
                <a:srgbClr val="7030A0"/>
              </a:solidFill>
            </a:endParaRPr>
          </a:p>
        </p:txBody>
      </p:sp>
      <p:sp>
        <p:nvSpPr>
          <p:cNvPr id="5" name="5-конечная звезда 4">
            <a:hlinkClick r:id="rId2"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4" descr="https://vdp.mycdn.me/getImage?id=662412724736&amp;idx=4&amp;thumbType=32"/>
          <p:cNvPicPr>
            <a:picLocks noChangeAspect="1" noChangeArrowheads="1"/>
          </p:cNvPicPr>
          <p:nvPr/>
        </p:nvPicPr>
        <p:blipFill>
          <a:blip r:embed="rId3"/>
          <a:srcRect/>
          <a:stretch>
            <a:fillRect/>
          </a:stretch>
        </p:blipFill>
        <p:spPr bwMode="auto">
          <a:xfrm>
            <a:off x="214281" y="1266940"/>
            <a:ext cx="9172089" cy="5144877"/>
          </a:xfrm>
          <a:prstGeom prst="rect">
            <a:avLst/>
          </a:prstGeom>
          <a:noFill/>
        </p:spPr>
      </p:pic>
    </p:spTree>
    <p:extLst>
      <p:ext uri="{BB962C8B-B14F-4D97-AF65-F5344CB8AC3E}">
        <p14:creationId xmlns:p14="http://schemas.microsoft.com/office/powerpoint/2010/main" val="3279937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439" y="275423"/>
            <a:ext cx="11732963" cy="1538630"/>
          </a:xfrm>
        </p:spPr>
        <p:txBody>
          <a:bodyPr>
            <a:normAutofit fontScale="90000"/>
          </a:bodyPr>
          <a:lstStyle/>
          <a:p>
            <a:pPr algn="just"/>
            <a:r>
              <a:rPr lang="ru-RU" sz="900" b="1" dirty="0" smtClean="0"/>
              <a:t/>
            </a:r>
            <a:br>
              <a:rPr lang="ru-RU" sz="900" b="1" dirty="0" smtClean="0"/>
            </a:br>
            <a:r>
              <a:rPr lang="ru-RU" sz="2200" b="1" dirty="0" err="1" smtClean="0">
                <a:solidFill>
                  <a:srgbClr val="002060"/>
                </a:solidFill>
              </a:rPr>
              <a:t>Кезенойам</a:t>
            </a:r>
            <a:r>
              <a:rPr lang="ru-RU" sz="2200" b="1" dirty="0" smtClean="0">
                <a:solidFill>
                  <a:srgbClr val="002060"/>
                </a:solidFill>
              </a:rPr>
              <a:t> (</a:t>
            </a:r>
            <a:r>
              <a:rPr lang="ru-RU" sz="2200" b="1" dirty="0" err="1" smtClean="0">
                <a:solidFill>
                  <a:srgbClr val="002060"/>
                </a:solidFill>
              </a:rPr>
              <a:t>чеч</a:t>
            </a:r>
            <a:r>
              <a:rPr lang="ru-RU" sz="2200" b="1" dirty="0" smtClean="0">
                <a:solidFill>
                  <a:srgbClr val="002060"/>
                </a:solidFill>
              </a:rPr>
              <a:t>. </a:t>
            </a:r>
            <a:r>
              <a:rPr lang="ru-RU" sz="2200" b="1" dirty="0" err="1" smtClean="0">
                <a:solidFill>
                  <a:srgbClr val="002060"/>
                </a:solidFill>
              </a:rPr>
              <a:t>Къоьзана</a:t>
            </a:r>
            <a:r>
              <a:rPr lang="ru-RU" sz="2200" b="1" dirty="0" smtClean="0">
                <a:solidFill>
                  <a:srgbClr val="002060"/>
                </a:solidFill>
              </a:rPr>
              <a:t> </a:t>
            </a:r>
            <a:r>
              <a:rPr lang="ru-RU" sz="2200" b="1" dirty="0" err="1" smtClean="0">
                <a:solidFill>
                  <a:srgbClr val="002060"/>
                </a:solidFill>
              </a:rPr>
              <a:t>Ӏам, Эйзен</a:t>
            </a:r>
            <a:r>
              <a:rPr lang="ru-RU" sz="2200" b="1" dirty="0" smtClean="0">
                <a:solidFill>
                  <a:srgbClr val="002060"/>
                </a:solidFill>
              </a:rPr>
              <a:t> </a:t>
            </a:r>
            <a:r>
              <a:rPr lang="ru-RU" sz="2200" b="1" dirty="0" err="1" smtClean="0">
                <a:solidFill>
                  <a:srgbClr val="002060"/>
                </a:solidFill>
              </a:rPr>
              <a:t>Ӏам </a:t>
            </a:r>
            <a:r>
              <a:rPr lang="ru-RU" sz="2200" b="1" dirty="0" smtClean="0">
                <a:solidFill>
                  <a:srgbClr val="002060"/>
                </a:solidFill>
              </a:rPr>
              <a:t>авар. </a:t>
            </a:r>
            <a:r>
              <a:rPr lang="ru-RU" sz="2200" b="1" dirty="0" err="1" smtClean="0">
                <a:solidFill>
                  <a:srgbClr val="002060"/>
                </a:solidFill>
              </a:rPr>
              <a:t>ГӀанди хӏор</a:t>
            </a:r>
            <a:r>
              <a:rPr lang="ru-RU" sz="2200" b="1" dirty="0" smtClean="0">
                <a:solidFill>
                  <a:srgbClr val="002060"/>
                </a:solidFill>
              </a:rPr>
              <a:t>) — завальное озеро на границе </a:t>
            </a:r>
            <a:r>
              <a:rPr lang="ru-RU" sz="2200" b="1" dirty="0" err="1" smtClean="0">
                <a:solidFill>
                  <a:srgbClr val="002060"/>
                </a:solidFill>
              </a:rPr>
              <a:t>Веденского</a:t>
            </a:r>
            <a:r>
              <a:rPr lang="ru-RU" sz="2200" b="1" dirty="0" smtClean="0">
                <a:solidFill>
                  <a:srgbClr val="002060"/>
                </a:solidFill>
              </a:rPr>
              <a:t> района Чеченской Республики и Ботлихского района Дагестана. Относится к бассейну реки Сулак. Гидрологический памятник природы регионального значения. Расположено в поясе субальпийских лугов. </a:t>
            </a:r>
            <a:br>
              <a:rPr lang="ru-RU" sz="2200" b="1" dirty="0" smtClean="0">
                <a:solidFill>
                  <a:srgbClr val="002060"/>
                </a:solidFill>
              </a:rPr>
            </a:br>
            <a:endParaRPr lang="ru-RU" sz="2200" b="1" dirty="0">
              <a:solidFill>
                <a:srgbClr val="002060"/>
              </a:solidFill>
            </a:endParaRPr>
          </a:p>
        </p:txBody>
      </p:sp>
      <p:sp>
        <p:nvSpPr>
          <p:cNvPr id="3" name="5-конечная звезда 2">
            <a:hlinkClick r:id="rId2"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4" descr="https://i.photographers.ua/thumbnails/pictures/36202/240x5555.jpg"/>
          <p:cNvPicPr>
            <a:picLocks noChangeAspect="1" noChangeArrowheads="1"/>
          </p:cNvPicPr>
          <p:nvPr/>
        </p:nvPicPr>
        <p:blipFill>
          <a:blip r:embed="rId3"/>
          <a:srcRect/>
          <a:stretch>
            <a:fillRect/>
          </a:stretch>
        </p:blipFill>
        <p:spPr bwMode="auto">
          <a:xfrm>
            <a:off x="275423" y="1850834"/>
            <a:ext cx="9033830" cy="4748270"/>
          </a:xfrm>
          <a:prstGeom prst="rect">
            <a:avLst/>
          </a:prstGeom>
          <a:noFill/>
        </p:spPr>
      </p:pic>
    </p:spTree>
    <p:extLst>
      <p:ext uri="{BB962C8B-B14F-4D97-AF65-F5344CB8AC3E}">
        <p14:creationId xmlns:p14="http://schemas.microsoft.com/office/powerpoint/2010/main" val="2654187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416117083"/>
              </p:ext>
            </p:extLst>
          </p:nvPr>
        </p:nvGraphicFramePr>
        <p:xfrm>
          <a:off x="655780" y="719666"/>
          <a:ext cx="11065164" cy="5495292"/>
        </p:xfrm>
        <a:graphic>
          <a:graphicData uri="http://schemas.openxmlformats.org/drawingml/2006/table">
            <a:tbl>
              <a:tblPr firstRow="1" bandRow="1">
                <a:tableStyleId>{5C22544A-7EE6-4342-B048-85BDC9FD1C3A}</a:tableStyleId>
              </a:tblPr>
              <a:tblGrid>
                <a:gridCol w="2041238">
                  <a:extLst>
                    <a:ext uri="{9D8B030D-6E8A-4147-A177-3AD203B41FA5}">
                      <a16:colId xmlns:a16="http://schemas.microsoft.com/office/drawing/2014/main" val="3146389693"/>
                    </a:ext>
                  </a:extLst>
                </a:gridCol>
                <a:gridCol w="1647150">
                  <a:extLst>
                    <a:ext uri="{9D8B030D-6E8A-4147-A177-3AD203B41FA5}">
                      <a16:colId xmlns:a16="http://schemas.microsoft.com/office/drawing/2014/main" val="610337564"/>
                    </a:ext>
                  </a:extLst>
                </a:gridCol>
                <a:gridCol w="1844194">
                  <a:extLst>
                    <a:ext uri="{9D8B030D-6E8A-4147-A177-3AD203B41FA5}">
                      <a16:colId xmlns:a16="http://schemas.microsoft.com/office/drawing/2014/main" val="2103123591"/>
                    </a:ext>
                  </a:extLst>
                </a:gridCol>
                <a:gridCol w="1844194">
                  <a:extLst>
                    <a:ext uri="{9D8B030D-6E8A-4147-A177-3AD203B41FA5}">
                      <a16:colId xmlns:a16="http://schemas.microsoft.com/office/drawing/2014/main" val="252299837"/>
                    </a:ext>
                  </a:extLst>
                </a:gridCol>
                <a:gridCol w="1844194">
                  <a:extLst>
                    <a:ext uri="{9D8B030D-6E8A-4147-A177-3AD203B41FA5}">
                      <a16:colId xmlns:a16="http://schemas.microsoft.com/office/drawing/2014/main" val="3729698646"/>
                    </a:ext>
                  </a:extLst>
                </a:gridCol>
                <a:gridCol w="1844194">
                  <a:extLst>
                    <a:ext uri="{9D8B030D-6E8A-4147-A177-3AD203B41FA5}">
                      <a16:colId xmlns:a16="http://schemas.microsoft.com/office/drawing/2014/main" val="994952756"/>
                    </a:ext>
                  </a:extLst>
                </a:gridCol>
              </a:tblGrid>
              <a:tr h="1344084">
                <a:tc>
                  <a:txBody>
                    <a:bodyPr/>
                    <a:lstStyle/>
                    <a:p>
                      <a:pPr algn="ctr"/>
                      <a:endParaRPr lang="ru-RU" dirty="0"/>
                    </a:p>
                  </a:txBody>
                  <a:tcPr/>
                </a:tc>
                <a:tc>
                  <a:txBody>
                    <a:bodyPr/>
                    <a:lstStyle/>
                    <a:p>
                      <a:pPr algn="ctr"/>
                      <a:r>
                        <a:rPr lang="ru-RU" sz="6600" dirty="0" smtClean="0"/>
                        <a:t>10</a:t>
                      </a:r>
                      <a:endParaRPr lang="ru-RU" sz="6600" dirty="0"/>
                    </a:p>
                  </a:txBody>
                  <a:tcPr/>
                </a:tc>
                <a:tc>
                  <a:txBody>
                    <a:bodyPr/>
                    <a:lstStyle/>
                    <a:p>
                      <a:pPr algn="ctr"/>
                      <a:r>
                        <a:rPr lang="ru-RU" sz="7200" dirty="0" smtClean="0"/>
                        <a:t>20</a:t>
                      </a:r>
                      <a:endParaRPr lang="ru-RU" sz="7200" dirty="0"/>
                    </a:p>
                  </a:txBody>
                  <a:tcPr/>
                </a:tc>
                <a:tc>
                  <a:txBody>
                    <a:bodyPr/>
                    <a:lstStyle/>
                    <a:p>
                      <a:pPr algn="ctr"/>
                      <a:r>
                        <a:rPr lang="ru-RU" sz="7200" dirty="0" smtClean="0"/>
                        <a:t>30</a:t>
                      </a:r>
                      <a:endParaRPr lang="ru-RU" sz="7200" dirty="0"/>
                    </a:p>
                  </a:txBody>
                  <a:tcPr/>
                </a:tc>
                <a:tc>
                  <a:txBody>
                    <a:bodyPr/>
                    <a:lstStyle/>
                    <a:p>
                      <a:pPr algn="ctr"/>
                      <a:r>
                        <a:rPr lang="ru-RU" sz="7200" dirty="0" smtClean="0"/>
                        <a:t>40</a:t>
                      </a:r>
                      <a:endParaRPr lang="ru-RU" sz="7200" dirty="0"/>
                    </a:p>
                  </a:txBody>
                  <a:tcPr/>
                </a:tc>
                <a:tc>
                  <a:txBody>
                    <a:bodyPr/>
                    <a:lstStyle/>
                    <a:p>
                      <a:pPr algn="ctr"/>
                      <a:r>
                        <a:rPr lang="ru-RU" sz="7200" dirty="0" smtClean="0"/>
                        <a:t>50</a:t>
                      </a:r>
                      <a:endParaRPr lang="ru-RU" sz="7200" dirty="0"/>
                    </a:p>
                  </a:txBody>
                  <a:tcPr/>
                </a:tc>
                <a:extLst>
                  <a:ext uri="{0D108BD9-81ED-4DB2-BD59-A6C34878D82A}">
                    <a16:rowId xmlns:a16="http://schemas.microsoft.com/office/drawing/2014/main" val="3092815148"/>
                  </a:ext>
                </a:extLst>
              </a:tr>
              <a:tr h="1344084">
                <a:tc>
                  <a:txBody>
                    <a:bodyPr/>
                    <a:lstStyle/>
                    <a:p>
                      <a:pPr algn="ctr"/>
                      <a:r>
                        <a:rPr lang="ru-RU" b="1" baseline="0" dirty="0" smtClean="0">
                          <a:solidFill>
                            <a:srgbClr val="FF0000"/>
                          </a:solidFill>
                        </a:rPr>
                        <a:t>Самое-самое</a:t>
                      </a:r>
                    </a:p>
                    <a:p>
                      <a:pPr algn="ctr"/>
                      <a:r>
                        <a:rPr lang="ru-RU" b="1" baseline="0" dirty="0" smtClean="0">
                          <a:solidFill>
                            <a:srgbClr val="FF0000"/>
                          </a:solidFill>
                        </a:rPr>
                        <a:t>про Дагестан</a:t>
                      </a:r>
                    </a:p>
                    <a:p>
                      <a:pPr algn="ctr"/>
                      <a:endParaRPr lang="ru-RU" b="1" dirty="0">
                        <a:solidFill>
                          <a:srgbClr val="FF0000"/>
                        </a:solidFill>
                      </a:endParaRPr>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465970900"/>
                  </a:ext>
                </a:extLst>
              </a:tr>
              <a:tr h="1344084">
                <a:tc>
                  <a:txBody>
                    <a:bodyPr/>
                    <a:lstStyle/>
                    <a:p>
                      <a:pPr algn="ctr"/>
                      <a:r>
                        <a:rPr lang="ru-RU" b="1" dirty="0" smtClean="0">
                          <a:solidFill>
                            <a:srgbClr val="7030A0"/>
                          </a:solidFill>
                        </a:rPr>
                        <a:t>Самое</a:t>
                      </a:r>
                      <a:r>
                        <a:rPr lang="ru-RU" b="1" baseline="0" dirty="0" smtClean="0">
                          <a:solidFill>
                            <a:srgbClr val="7030A0"/>
                          </a:solidFill>
                        </a:rPr>
                        <a:t> </a:t>
                      </a:r>
                      <a:r>
                        <a:rPr lang="ru-RU" b="1" baseline="0" dirty="0" err="1" smtClean="0">
                          <a:solidFill>
                            <a:srgbClr val="7030A0"/>
                          </a:solidFill>
                        </a:rPr>
                        <a:t>самое</a:t>
                      </a:r>
                      <a:r>
                        <a:rPr lang="ru-RU" b="1" baseline="0" dirty="0" smtClean="0">
                          <a:solidFill>
                            <a:srgbClr val="7030A0"/>
                          </a:solidFill>
                        </a:rPr>
                        <a:t> </a:t>
                      </a:r>
                    </a:p>
                    <a:p>
                      <a:pPr algn="ctr"/>
                      <a:r>
                        <a:rPr lang="ru-RU" b="1" baseline="0" dirty="0" smtClean="0">
                          <a:solidFill>
                            <a:srgbClr val="7030A0"/>
                          </a:solidFill>
                        </a:rPr>
                        <a:t>про внутренние </a:t>
                      </a:r>
                    </a:p>
                    <a:p>
                      <a:pPr algn="ctr"/>
                      <a:r>
                        <a:rPr lang="ru-RU" b="1" baseline="0" dirty="0" smtClean="0">
                          <a:solidFill>
                            <a:srgbClr val="7030A0"/>
                          </a:solidFill>
                        </a:rPr>
                        <a:t>воды </a:t>
                      </a:r>
                      <a:r>
                        <a:rPr lang="ru-RU" b="1" baseline="0" dirty="0" err="1" smtClean="0">
                          <a:solidFill>
                            <a:srgbClr val="7030A0"/>
                          </a:solidFill>
                        </a:rPr>
                        <a:t>дагестана</a:t>
                      </a:r>
                      <a:r>
                        <a:rPr lang="ru-RU" b="1" baseline="0" dirty="0" smtClean="0">
                          <a:solidFill>
                            <a:srgbClr val="7030A0"/>
                          </a:solidFill>
                        </a:rPr>
                        <a:t> </a:t>
                      </a:r>
                      <a:endParaRPr lang="ru-RU" b="1" dirty="0" smtClean="0">
                        <a:solidFill>
                          <a:srgbClr val="7030A0"/>
                        </a:solidFill>
                      </a:endParaRPr>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val="1282335291"/>
                  </a:ext>
                </a:extLst>
              </a:tr>
              <a:tr h="1344084">
                <a:tc>
                  <a:txBody>
                    <a:bodyPr/>
                    <a:lstStyle/>
                    <a:p>
                      <a:pPr algn="ctr"/>
                      <a:r>
                        <a:rPr lang="ru-RU" b="1" dirty="0" smtClean="0">
                          <a:solidFill>
                            <a:srgbClr val="C00000"/>
                          </a:solidFill>
                        </a:rPr>
                        <a:t>Города </a:t>
                      </a:r>
                      <a:r>
                        <a:rPr lang="ru-RU" b="1" dirty="0" err="1" smtClean="0">
                          <a:solidFill>
                            <a:srgbClr val="C00000"/>
                          </a:solidFill>
                        </a:rPr>
                        <a:t>дагестана</a:t>
                      </a:r>
                      <a:endParaRPr lang="ru-RU" b="1" dirty="0" smtClean="0">
                        <a:solidFill>
                          <a:srgbClr val="C00000"/>
                        </a:solidFill>
                      </a:endParaRPr>
                    </a:p>
                  </a:txBody>
                  <a:tcPr/>
                </a:tc>
                <a:tc>
                  <a:txBody>
                    <a:bodyPr/>
                    <a:lstStyle/>
                    <a:p>
                      <a:endParaRPr lang="ru-RU" b="1" dirty="0">
                        <a:solidFill>
                          <a:srgbClr val="C00000"/>
                        </a:solidFill>
                      </a:endParaRPr>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4198706675"/>
                  </a:ext>
                </a:extLst>
              </a:tr>
            </a:tbl>
          </a:graphicData>
        </a:graphic>
      </p:graphicFrame>
      <p:sp>
        <p:nvSpPr>
          <p:cNvPr id="6" name="Овальная выноска 5">
            <a:hlinkClick r:id="rId2" action="ppaction://hlinksldjump"/>
          </p:cNvPr>
          <p:cNvSpPr/>
          <p:nvPr/>
        </p:nvSpPr>
        <p:spPr>
          <a:xfrm>
            <a:off x="3011054" y="2299855"/>
            <a:ext cx="979054" cy="748145"/>
          </a:xfrm>
          <a:prstGeom prst="wedgeEllipse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7" name="Овальная выноска 6">
            <a:hlinkClick r:id="rId3" action="ppaction://hlinksldjump"/>
          </p:cNvPr>
          <p:cNvSpPr/>
          <p:nvPr/>
        </p:nvSpPr>
        <p:spPr>
          <a:xfrm>
            <a:off x="6673272" y="5089235"/>
            <a:ext cx="979054" cy="748145"/>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8" name="Овальная выноска 7">
            <a:hlinkClick r:id="rId4" action="ppaction://hlinksldjump"/>
          </p:cNvPr>
          <p:cNvSpPr/>
          <p:nvPr/>
        </p:nvSpPr>
        <p:spPr>
          <a:xfrm>
            <a:off x="8460508" y="5112327"/>
            <a:ext cx="979054" cy="748145"/>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9" name="Овальная выноска 8">
            <a:hlinkClick r:id="rId5" action="ppaction://hlinksldjump"/>
          </p:cNvPr>
          <p:cNvSpPr/>
          <p:nvPr/>
        </p:nvSpPr>
        <p:spPr>
          <a:xfrm>
            <a:off x="10314708" y="5112326"/>
            <a:ext cx="979054" cy="748145"/>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10" name="Овальная выноска 9">
            <a:hlinkClick r:id="rId6" action="ppaction://hlinksldjump"/>
          </p:cNvPr>
          <p:cNvSpPr/>
          <p:nvPr/>
        </p:nvSpPr>
        <p:spPr>
          <a:xfrm>
            <a:off x="4717468" y="3713018"/>
            <a:ext cx="979054" cy="74814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ьная выноска 10">
            <a:hlinkClick r:id="rId7" action="ppaction://hlinksldjump"/>
          </p:cNvPr>
          <p:cNvSpPr/>
          <p:nvPr/>
        </p:nvSpPr>
        <p:spPr>
          <a:xfrm>
            <a:off x="6583215" y="3713018"/>
            <a:ext cx="979054" cy="74814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ьная выноска 11">
            <a:hlinkClick r:id="rId8" action="ppaction://hlinksldjump"/>
          </p:cNvPr>
          <p:cNvSpPr/>
          <p:nvPr/>
        </p:nvSpPr>
        <p:spPr>
          <a:xfrm>
            <a:off x="8460508" y="3699163"/>
            <a:ext cx="979054" cy="74814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ьная выноска 12">
            <a:hlinkClick r:id="rId9" action="ppaction://hlinksldjump"/>
          </p:cNvPr>
          <p:cNvSpPr/>
          <p:nvPr/>
        </p:nvSpPr>
        <p:spPr>
          <a:xfrm>
            <a:off x="10314709" y="3713018"/>
            <a:ext cx="979054" cy="74814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ьная выноска 13">
            <a:hlinkClick r:id="rId10" action="ppaction://hlinksldjump"/>
          </p:cNvPr>
          <p:cNvSpPr/>
          <p:nvPr/>
        </p:nvSpPr>
        <p:spPr>
          <a:xfrm>
            <a:off x="4689763" y="2313710"/>
            <a:ext cx="979054" cy="748145"/>
          </a:xfrm>
          <a:prstGeom prst="wedgeEllipse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15" name="Овальная выноска 14">
            <a:hlinkClick r:id="rId11" action="ppaction://hlinksldjump"/>
          </p:cNvPr>
          <p:cNvSpPr/>
          <p:nvPr/>
        </p:nvSpPr>
        <p:spPr>
          <a:xfrm>
            <a:off x="6564745" y="2281383"/>
            <a:ext cx="979054" cy="748145"/>
          </a:xfrm>
          <a:prstGeom prst="wedgeEllipse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16" name="Овальная выноска 15">
            <a:hlinkClick r:id="rId12" action="ppaction://hlinksldjump"/>
          </p:cNvPr>
          <p:cNvSpPr/>
          <p:nvPr/>
        </p:nvSpPr>
        <p:spPr>
          <a:xfrm>
            <a:off x="8460508" y="2382982"/>
            <a:ext cx="979054" cy="748145"/>
          </a:xfrm>
          <a:prstGeom prst="wedgeEllipse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17" name="Овальная выноска 16">
            <a:hlinkClick r:id="rId13" action="ppaction://hlinksldjump"/>
          </p:cNvPr>
          <p:cNvSpPr/>
          <p:nvPr/>
        </p:nvSpPr>
        <p:spPr>
          <a:xfrm>
            <a:off x="10356271" y="2313710"/>
            <a:ext cx="979054" cy="748145"/>
          </a:xfrm>
          <a:prstGeom prst="wedgeEllipse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18" name="Овальная выноска 17">
            <a:hlinkClick r:id="rId14" action="ppaction://hlinksldjump"/>
          </p:cNvPr>
          <p:cNvSpPr/>
          <p:nvPr/>
        </p:nvSpPr>
        <p:spPr>
          <a:xfrm>
            <a:off x="3089563" y="3677228"/>
            <a:ext cx="979054" cy="74814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ьная выноска 18">
            <a:hlinkClick r:id="rId15" action="ppaction://hlinksldjump"/>
          </p:cNvPr>
          <p:cNvSpPr/>
          <p:nvPr/>
        </p:nvSpPr>
        <p:spPr>
          <a:xfrm>
            <a:off x="3011054" y="5036130"/>
            <a:ext cx="979054" cy="748145"/>
          </a:xfrm>
          <a:prstGeom prst="wedgeEllipseCallou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20" name="Овальная выноска 19">
            <a:hlinkClick r:id="rId16" action="ppaction://hlinksldjump"/>
          </p:cNvPr>
          <p:cNvSpPr/>
          <p:nvPr/>
        </p:nvSpPr>
        <p:spPr>
          <a:xfrm>
            <a:off x="4800599" y="5070762"/>
            <a:ext cx="979054" cy="748145"/>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21" name="Пятно 1 20">
            <a:hlinkClick r:id="rId17" action="ppaction://hlinksldjump"/>
          </p:cNvPr>
          <p:cNvSpPr/>
          <p:nvPr/>
        </p:nvSpPr>
        <p:spPr>
          <a:xfrm>
            <a:off x="10751127" y="6197600"/>
            <a:ext cx="720437" cy="660400"/>
          </a:xfrm>
          <a:prstGeom prst="irregularSeal1">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Tree>
    <p:extLst>
      <p:ext uri="{BB962C8B-B14F-4D97-AF65-F5344CB8AC3E}">
        <p14:creationId xmlns:p14="http://schemas.microsoft.com/office/powerpoint/2010/main" val="2711934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557" y="473962"/>
            <a:ext cx="10058400" cy="1371600"/>
          </a:xfrm>
        </p:spPr>
        <p:txBody>
          <a:bodyPr>
            <a:normAutofit/>
          </a:bodyPr>
          <a:lstStyle/>
          <a:p>
            <a:pPr algn="ctr"/>
            <a:r>
              <a:rPr lang="ru-RU" sz="7200" b="1" dirty="0" smtClean="0">
                <a:solidFill>
                  <a:srgbClr val="FF0000"/>
                </a:solidFill>
              </a:rPr>
              <a:t> </a:t>
            </a:r>
            <a:endParaRPr lang="ru-RU" sz="7200" b="1" dirty="0">
              <a:solidFill>
                <a:srgbClr val="FF0000"/>
              </a:solidFill>
            </a:endParaRPr>
          </a:p>
        </p:txBody>
      </p:sp>
      <p:sp>
        <p:nvSpPr>
          <p:cNvPr id="3" name="5-конечная звезда 2">
            <a:hlinkClick r:id="rId2"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4" descr="https://sololaki.ru/wp-content/uploads/2017/10/150780696859df4ef888b9a9.16840016-420x280_c.jpg"/>
          <p:cNvPicPr>
            <a:picLocks noChangeAspect="1" noChangeArrowheads="1"/>
          </p:cNvPicPr>
          <p:nvPr/>
        </p:nvPicPr>
        <p:blipFill>
          <a:blip r:embed="rId3"/>
          <a:srcRect/>
          <a:stretch>
            <a:fillRect/>
          </a:stretch>
        </p:blipFill>
        <p:spPr bwMode="auto">
          <a:xfrm>
            <a:off x="214281" y="1784733"/>
            <a:ext cx="8984803" cy="4527931"/>
          </a:xfrm>
          <a:prstGeom prst="rect">
            <a:avLst/>
          </a:prstGeom>
          <a:noFill/>
        </p:spPr>
      </p:pic>
      <p:sp>
        <p:nvSpPr>
          <p:cNvPr id="7" name="Прямоугольник 6"/>
          <p:cNvSpPr/>
          <p:nvPr/>
        </p:nvSpPr>
        <p:spPr>
          <a:xfrm>
            <a:off x="165253" y="418642"/>
            <a:ext cx="11788048" cy="1200329"/>
          </a:xfrm>
          <a:prstGeom prst="rect">
            <a:avLst/>
          </a:prstGeom>
        </p:spPr>
        <p:txBody>
          <a:bodyPr wrap="square">
            <a:spAutoFit/>
          </a:bodyPr>
          <a:lstStyle/>
          <a:p>
            <a:r>
              <a:rPr lang="ru-RU" b="1" dirty="0" err="1" smtClean="0">
                <a:solidFill>
                  <a:srgbClr val="C00000"/>
                </a:solidFill>
              </a:rPr>
              <a:t>Те́рек</a:t>
            </a:r>
            <a:r>
              <a:rPr lang="ru-RU" dirty="0" smtClean="0">
                <a:solidFill>
                  <a:srgbClr val="C00000"/>
                </a:solidFill>
              </a:rPr>
              <a:t> </a:t>
            </a:r>
            <a:r>
              <a:rPr lang="ru-RU" dirty="0" smtClean="0"/>
              <a:t> — река на </a:t>
            </a:r>
            <a:r>
              <a:rPr lang="ru-RU" dirty="0" smtClean="0">
                <a:hlinkClick r:id="rId4" tooltip="Северный Кавказ"/>
              </a:rPr>
              <a:t>Северном Кавказе</a:t>
            </a:r>
            <a:r>
              <a:rPr lang="ru-RU" dirty="0" smtClean="0"/>
              <a:t>. Терек протекает по территории двух государств — </a:t>
            </a:r>
            <a:r>
              <a:rPr lang="ru-RU" dirty="0" smtClean="0">
                <a:hlinkClick r:id="rId5" tooltip="Грузия"/>
              </a:rPr>
              <a:t>Грузии</a:t>
            </a:r>
            <a:r>
              <a:rPr lang="ru-RU" dirty="0" smtClean="0"/>
              <a:t> (верховье) и  по 6 субъектам </a:t>
            </a:r>
            <a:r>
              <a:rPr lang="ru-RU" u="sng" dirty="0" smtClean="0">
                <a:hlinkClick r:id="rId6" tooltip="Россия"/>
              </a:rPr>
              <a:t>Российской Федера</a:t>
            </a:r>
            <a:r>
              <a:rPr lang="ru-RU" u="sng" dirty="0" smtClean="0"/>
              <a:t>ции -Республике  </a:t>
            </a:r>
            <a:r>
              <a:rPr lang="ru-RU" u="sng" dirty="0" err="1" smtClean="0"/>
              <a:t>Ингушетии,Северной</a:t>
            </a:r>
            <a:r>
              <a:rPr lang="ru-RU" u="sng" dirty="0" smtClean="0"/>
              <a:t> </a:t>
            </a:r>
            <a:r>
              <a:rPr lang="ru-RU" u="sng" dirty="0" err="1" smtClean="0"/>
              <a:t>Осетии,Кабардино</a:t>
            </a:r>
            <a:r>
              <a:rPr lang="ru-RU" u="sng" dirty="0" smtClean="0"/>
              <a:t>- </a:t>
            </a:r>
            <a:r>
              <a:rPr lang="ru-RU" u="sng" dirty="0" err="1" smtClean="0"/>
              <a:t>Балкарии,Ставропольскому</a:t>
            </a:r>
            <a:r>
              <a:rPr lang="ru-RU" u="sng" dirty="0" smtClean="0"/>
              <a:t> краю ,Чеченской республике и по республике Дагестан.</a:t>
            </a:r>
            <a:endParaRPr lang="ru-RU" dirty="0"/>
          </a:p>
        </p:txBody>
      </p:sp>
    </p:spTree>
    <p:extLst>
      <p:ext uri="{BB962C8B-B14F-4D97-AF65-F5344CB8AC3E}">
        <p14:creationId xmlns:p14="http://schemas.microsoft.com/office/powerpoint/2010/main" val="1174976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11986352" cy="1949985"/>
          </a:xfrm>
        </p:spPr>
        <p:txBody>
          <a:bodyPr>
            <a:normAutofit/>
          </a:bodyPr>
          <a:lstStyle/>
          <a:p>
            <a:pPr algn="ctr"/>
            <a:r>
              <a:rPr lang="ru-RU" sz="3200" b="1" dirty="0" smtClean="0">
                <a:solidFill>
                  <a:srgbClr val="002060"/>
                </a:solidFill>
              </a:rPr>
              <a:t>Сулак, река — </a:t>
            </a:r>
            <a:r>
              <a:rPr lang="ru-RU" sz="3200" b="1" dirty="0" err="1" smtClean="0">
                <a:solidFill>
                  <a:srgbClr val="002060"/>
                </a:solidFill>
              </a:rPr>
              <a:t>река</a:t>
            </a:r>
            <a:r>
              <a:rPr lang="ru-RU" sz="3200" b="1" dirty="0" smtClean="0">
                <a:solidFill>
                  <a:srgbClr val="002060"/>
                </a:solidFill>
              </a:rPr>
              <a:t> в </a:t>
            </a:r>
            <a:r>
              <a:rPr lang="ru-RU" sz="3200" b="1" dirty="0" err="1" smtClean="0">
                <a:solidFill>
                  <a:srgbClr val="002060"/>
                </a:solidFill>
              </a:rPr>
              <a:t>юго</a:t>
            </a:r>
            <a:r>
              <a:rPr lang="ru-RU" sz="3200" b="1" dirty="0" smtClean="0">
                <a:solidFill>
                  <a:srgbClr val="002060"/>
                </a:solidFill>
              </a:rPr>
              <a:t> восточном </a:t>
            </a:r>
            <a:r>
              <a:rPr lang="ru-RU" sz="3200" b="1" dirty="0" err="1" smtClean="0">
                <a:solidFill>
                  <a:srgbClr val="002060"/>
                </a:solidFill>
              </a:rPr>
              <a:t>Предкавказье</a:t>
            </a:r>
            <a:r>
              <a:rPr lang="ru-RU" sz="3200" b="1" dirty="0" smtClean="0">
                <a:solidFill>
                  <a:srgbClr val="002060"/>
                </a:solidFill>
              </a:rPr>
              <a:t>, в бассейне коей расположены северная и средняя части Дагестана, составляется из 4 рек (</a:t>
            </a:r>
            <a:r>
              <a:rPr lang="ru-RU" sz="3200" b="1" dirty="0" err="1" smtClean="0">
                <a:solidFill>
                  <a:srgbClr val="002060"/>
                </a:solidFill>
              </a:rPr>
              <a:t>Койсу</a:t>
            </a:r>
            <a:r>
              <a:rPr lang="ru-RU" sz="3200" b="1" dirty="0" smtClean="0">
                <a:solidFill>
                  <a:srgbClr val="002060"/>
                </a:solidFill>
              </a:rPr>
              <a:t>): Андийского, Аварского, </a:t>
            </a:r>
            <a:r>
              <a:rPr lang="ru-RU" sz="3200" b="1" dirty="0" err="1" smtClean="0">
                <a:solidFill>
                  <a:srgbClr val="002060"/>
                </a:solidFill>
              </a:rPr>
              <a:t>Казикумухского</a:t>
            </a:r>
            <a:r>
              <a:rPr lang="ru-RU" sz="3200" b="1" dirty="0" smtClean="0">
                <a:solidFill>
                  <a:srgbClr val="002060"/>
                </a:solidFill>
              </a:rPr>
              <a:t> и Кара </a:t>
            </a:r>
            <a:r>
              <a:rPr lang="ru-RU" sz="3200" b="1" dirty="0" err="1" smtClean="0">
                <a:solidFill>
                  <a:srgbClr val="002060"/>
                </a:solidFill>
              </a:rPr>
              <a:t>Койсу</a:t>
            </a:r>
            <a:r>
              <a:rPr lang="ru-RU" sz="3200" b="1" dirty="0" smtClean="0">
                <a:solidFill>
                  <a:srgbClr val="002060"/>
                </a:solidFill>
              </a:rPr>
              <a:t>.</a:t>
            </a:r>
            <a:endParaRPr lang="ru-RU" sz="3200" b="1" dirty="0">
              <a:solidFill>
                <a:srgbClr val="002060"/>
              </a:solidFill>
            </a:endParaRPr>
          </a:p>
        </p:txBody>
      </p:sp>
      <p:sp>
        <p:nvSpPr>
          <p:cNvPr id="3" name="5-конечная звезда 2">
            <a:hlinkClick r:id="rId2"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3" descr="https://img.lookmytrips.com/images/look780n/big-5992b583ff93671990079a4f-5992b9e4aff2b-1cp5ef4-fdcvr.jpg"/>
          <p:cNvPicPr>
            <a:picLocks noChangeAspect="1" noChangeArrowheads="1"/>
          </p:cNvPicPr>
          <p:nvPr/>
        </p:nvPicPr>
        <p:blipFill>
          <a:blip r:embed="rId3"/>
          <a:srcRect/>
          <a:stretch>
            <a:fillRect/>
          </a:stretch>
        </p:blipFill>
        <p:spPr bwMode="auto">
          <a:xfrm>
            <a:off x="0" y="1916934"/>
            <a:ext cx="9066882" cy="4941065"/>
          </a:xfrm>
          <a:prstGeom prst="rect">
            <a:avLst/>
          </a:prstGeom>
          <a:noFill/>
        </p:spPr>
      </p:pic>
    </p:spTree>
    <p:extLst>
      <p:ext uri="{BB962C8B-B14F-4D97-AF65-F5344CB8AC3E}">
        <p14:creationId xmlns:p14="http://schemas.microsoft.com/office/powerpoint/2010/main" val="3242488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371" y="294968"/>
            <a:ext cx="11754998" cy="1423663"/>
          </a:xfrm>
        </p:spPr>
        <p:txBody>
          <a:bodyPr>
            <a:noAutofit/>
          </a:bodyPr>
          <a:lstStyle/>
          <a:p>
            <a:pPr algn="just"/>
            <a:r>
              <a:rPr lang="ru-RU" sz="2800" b="1" dirty="0" err="1" smtClean="0">
                <a:solidFill>
                  <a:srgbClr val="C00000"/>
                </a:solidFill>
              </a:rPr>
              <a:t>Чараур</a:t>
            </a:r>
            <a:r>
              <a:rPr lang="ru-RU" sz="2800" b="1" dirty="0" smtClean="0">
                <a:solidFill>
                  <a:srgbClr val="002060"/>
                </a:solidFill>
              </a:rPr>
              <a:t> — самый высокий водопад Дагестана. Высота падения воды достигает 250 метров, причем это не единая, а двухступенчатая струя. Верхняя ступень </a:t>
            </a:r>
            <a:r>
              <a:rPr lang="ru-RU" sz="2800" b="1" dirty="0" err="1" smtClean="0">
                <a:solidFill>
                  <a:srgbClr val="002060"/>
                </a:solidFill>
              </a:rPr>
              <a:t>Чараура</a:t>
            </a:r>
            <a:r>
              <a:rPr lang="ru-RU" sz="2800" b="1" dirty="0" smtClean="0">
                <a:solidFill>
                  <a:srgbClr val="002060"/>
                </a:solidFill>
              </a:rPr>
              <a:t> имеет высоту 150 метров, нижняя — до 100 метров.</a:t>
            </a:r>
            <a:endParaRPr lang="ru-RU" sz="2800" b="1" dirty="0">
              <a:solidFill>
                <a:srgbClr val="002060"/>
              </a:solidFill>
            </a:endParaRPr>
          </a:p>
        </p:txBody>
      </p:sp>
      <p:sp>
        <p:nvSpPr>
          <p:cNvPr id="3" name="5-конечная звезда 2">
            <a:hlinkClick r:id="rId2"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290" name="Picture 2" descr="https://ds05.infourok.ru/uploads/ex/01eb/00056ca2-c65b2da0/img12.jpg"/>
          <p:cNvPicPr>
            <a:picLocks noChangeAspect="1" noChangeArrowheads="1"/>
          </p:cNvPicPr>
          <p:nvPr/>
        </p:nvPicPr>
        <p:blipFill>
          <a:blip r:embed="rId3"/>
          <a:srcRect/>
          <a:stretch>
            <a:fillRect/>
          </a:stretch>
        </p:blipFill>
        <p:spPr bwMode="auto">
          <a:xfrm>
            <a:off x="0" y="1812275"/>
            <a:ext cx="9431778" cy="5045725"/>
          </a:xfrm>
          <a:prstGeom prst="rect">
            <a:avLst/>
          </a:prstGeom>
          <a:noFill/>
        </p:spPr>
      </p:pic>
    </p:spTree>
    <p:extLst>
      <p:ext uri="{BB962C8B-B14F-4D97-AF65-F5344CB8AC3E}">
        <p14:creationId xmlns:p14="http://schemas.microsoft.com/office/powerpoint/2010/main" val="4128337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65472"/>
            <a:ext cx="10058400" cy="1681316"/>
          </a:xfrm>
        </p:spPr>
        <p:txBody>
          <a:bodyPr>
            <a:normAutofit fontScale="90000"/>
          </a:bodyPr>
          <a:lstStyle/>
          <a:p>
            <a:pPr algn="ctr"/>
            <a:r>
              <a:rPr lang="ru-RU" sz="7200" b="1" dirty="0" smtClean="0">
                <a:solidFill>
                  <a:srgbClr val="C00000"/>
                </a:solidFill>
              </a:rPr>
              <a:t>10</a:t>
            </a:r>
            <a:r>
              <a:rPr lang="ru-RU" dirty="0" smtClean="0"/>
              <a:t/>
            </a:r>
            <a:br>
              <a:rPr lang="ru-RU" dirty="0" smtClean="0"/>
            </a:br>
            <a:r>
              <a:rPr lang="ru-RU" dirty="0"/>
              <a:t/>
            </a:r>
            <a:br>
              <a:rPr lang="ru-RU" dirty="0"/>
            </a:br>
            <a:endParaRPr lang="ru-RU" dirty="0"/>
          </a:p>
        </p:txBody>
      </p:sp>
      <p:sp>
        <p:nvSpPr>
          <p:cNvPr id="3" name="Выноска-облако 2">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048000" y="2687515"/>
            <a:ext cx="6096000" cy="750975"/>
          </a:xfrm>
          <a:prstGeom prst="rect">
            <a:avLst/>
          </a:prstGeom>
        </p:spPr>
        <p:txBody>
          <a:bodyPr wrap="square">
            <a:spAutoFit/>
          </a:bodyPr>
          <a:lstStyle/>
          <a:p>
            <a:pPr fontAlgn="base">
              <a:lnSpc>
                <a:spcPct val="107000"/>
              </a:lnSpc>
              <a:spcAft>
                <a:spcPts val="800"/>
              </a:spcAft>
            </a:pPr>
            <a:r>
              <a:rPr lang="ru-RU" sz="40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a:t>
            </a:r>
            <a:endParaRPr lang="ru-RU" sz="4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32202" y="804230"/>
            <a:ext cx="11909234" cy="3139321"/>
          </a:xfrm>
          <a:prstGeom prst="rect">
            <a:avLst/>
          </a:prstGeom>
          <a:solidFill>
            <a:srgbClr val="FFFFCC"/>
          </a:solidFill>
        </p:spPr>
        <p:txBody>
          <a:bodyPr wrap="square">
            <a:spAutoFit/>
          </a:bodyPr>
          <a:lstStyle/>
          <a:p>
            <a:pPr algn="just" eaLnBrk="0" fontAlgn="base" hangingPunct="0">
              <a:spcBef>
                <a:spcPct val="0"/>
              </a:spcBef>
              <a:spcAft>
                <a:spcPct val="0"/>
              </a:spcAft>
              <a:tabLst>
                <a:tab pos="269875" algn="l"/>
              </a:tabLst>
            </a:pPr>
            <a:r>
              <a:rPr lang="ru-RU" sz="6600" dirty="0" smtClean="0">
                <a:solidFill>
                  <a:srgbClr val="002060"/>
                </a:solidFill>
                <a:latin typeface="Arial" pitchFamily="34" charset="0"/>
                <a:ea typeface="Times New Roman" pitchFamily="18" charset="0"/>
                <a:cs typeface="Arial" pitchFamily="34" charset="0"/>
              </a:rPr>
              <a:t>В каком городе родился и жил Герой Отечественной войны 1812 года Багратион?</a:t>
            </a:r>
            <a:r>
              <a:rPr lang="ru-RU" sz="6600" b="1" dirty="0" smtClean="0">
                <a:solidFill>
                  <a:srgbClr val="002060"/>
                </a:solidFill>
                <a:latin typeface="Arial" pitchFamily="34" charset="0"/>
                <a:ea typeface="Times New Roman" pitchFamily="18" charset="0"/>
                <a:cs typeface="Arial" pitchFamily="34" charset="0"/>
              </a:rPr>
              <a:t> </a:t>
            </a:r>
            <a:endParaRPr lang="ru-RU" sz="66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540579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5"/>
            <a:ext cx="10058400" cy="1554916"/>
          </a:xfrm>
        </p:spPr>
        <p:txBody>
          <a:bodyPr>
            <a:normAutofit fontScale="90000"/>
          </a:bodyPr>
          <a:lstStyle/>
          <a:p>
            <a:pPr algn="ctr"/>
            <a:r>
              <a:rPr lang="ru-RU" sz="7200" b="1" dirty="0" smtClean="0">
                <a:solidFill>
                  <a:srgbClr val="C00000"/>
                </a:solidFill>
              </a:rPr>
              <a:t>20</a:t>
            </a:r>
            <a:r>
              <a:rPr lang="ru-RU" dirty="0" smtClean="0"/>
              <a:t/>
            </a:r>
            <a:br>
              <a:rPr lang="ru-RU" dirty="0" smtClean="0"/>
            </a:br>
            <a:endParaRPr lang="ru-RU" dirty="0"/>
          </a:p>
        </p:txBody>
      </p:sp>
      <p:sp>
        <p:nvSpPr>
          <p:cNvPr id="3" name="Выноска-облако 2">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3677" y="2938289"/>
            <a:ext cx="7949381" cy="784702"/>
          </a:xfrm>
          <a:prstGeom prst="rect">
            <a:avLst/>
          </a:prstGeom>
        </p:spPr>
        <p:txBody>
          <a:bodyPr wrap="square">
            <a:spAutoFit/>
          </a:bodyPr>
          <a:lstStyle/>
          <a:p>
            <a:pPr indent="285750" algn="just">
              <a:lnSpc>
                <a:spcPct val="107000"/>
              </a:lnSpc>
              <a:spcAft>
                <a:spcPts val="0"/>
              </a:spcAft>
            </a:pPr>
            <a:endParaRPr lang="ru-RU" sz="4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046602" y="1773716"/>
            <a:ext cx="10917716" cy="1938992"/>
          </a:xfrm>
          <a:prstGeom prst="rect">
            <a:avLst/>
          </a:prstGeom>
          <a:solidFill>
            <a:schemeClr val="accent4">
              <a:lumMod val="20000"/>
              <a:lumOff val="80000"/>
            </a:schemeClr>
          </a:solidFill>
        </p:spPr>
        <p:txBody>
          <a:bodyPr wrap="square">
            <a:spAutoFit/>
          </a:bodyPr>
          <a:lstStyle/>
          <a:p>
            <a:pPr lvl="0" algn="just" fontAlgn="base">
              <a:spcBef>
                <a:spcPct val="0"/>
              </a:spcBef>
              <a:spcAft>
                <a:spcPct val="0"/>
              </a:spcAft>
              <a:tabLst>
                <a:tab pos="269875" algn="l"/>
              </a:tabLst>
            </a:pPr>
            <a:r>
              <a:rPr lang="ru-RU" sz="6000" dirty="0" smtClean="0">
                <a:solidFill>
                  <a:srgbClr val="FF0000"/>
                </a:solidFill>
                <a:latin typeface="Arial" pitchFamily="34" charset="0"/>
                <a:ea typeface="Times New Roman" pitchFamily="18" charset="0"/>
                <a:cs typeface="Arial" pitchFamily="34" charset="0"/>
              </a:rPr>
              <a:t>Назовите самый древний город Дагестана</a:t>
            </a:r>
            <a:r>
              <a:rPr lang="ru-RU" dirty="0" smtClean="0">
                <a:solidFill>
                  <a:srgbClr val="FF0000"/>
                </a:solidFill>
                <a:latin typeface="Arial" pitchFamily="34" charset="0"/>
                <a:ea typeface="Times New Roman" pitchFamily="18" charset="0"/>
                <a:cs typeface="Arial" pitchFamily="34" charset="0"/>
              </a:rPr>
              <a:t>. </a:t>
            </a:r>
            <a:endParaRPr lang="ru-RU"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61242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2555" y="1156771"/>
            <a:ext cx="10058400" cy="3216925"/>
          </a:xfrm>
        </p:spPr>
        <p:txBody>
          <a:bodyPr>
            <a:normAutofit/>
          </a:bodyPr>
          <a:lstStyle/>
          <a:p>
            <a:pPr algn="ctr"/>
            <a:r>
              <a:rPr lang="ru-RU" b="1" dirty="0" smtClean="0">
                <a:solidFill>
                  <a:srgbClr val="C00000"/>
                </a:solidFill>
              </a:rPr>
              <a:t/>
            </a:r>
            <a:br>
              <a:rPr lang="ru-RU" b="1" dirty="0" smtClean="0">
                <a:solidFill>
                  <a:srgbClr val="C00000"/>
                </a:solidFill>
              </a:rPr>
            </a:br>
            <a:r>
              <a:rPr lang="ru-RU" b="1" dirty="0" smtClean="0">
                <a:solidFill>
                  <a:srgbClr val="C00000"/>
                </a:solidFill>
              </a:rPr>
              <a:t>       </a:t>
            </a:r>
            <a:endParaRPr lang="ru-RU" b="1" dirty="0">
              <a:solidFill>
                <a:srgbClr val="C00000"/>
              </a:solidFill>
            </a:endParaRPr>
          </a:p>
        </p:txBody>
      </p:sp>
      <p:sp>
        <p:nvSpPr>
          <p:cNvPr id="3" name="Выноска-облако 2">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092067" y="2496752"/>
            <a:ext cx="6096000" cy="584775"/>
          </a:xfrm>
          <a:prstGeom prst="rect">
            <a:avLst/>
          </a:prstGeom>
        </p:spPr>
        <p:txBody>
          <a:bodyPr>
            <a:spAutoFit/>
          </a:bodyPr>
          <a:lstStyle/>
          <a:p>
            <a:endParaRPr lang="ru-RU" sz="3200" b="1" dirty="0">
              <a:solidFill>
                <a:srgbClr val="7030A0"/>
              </a:solidFill>
            </a:endParaRPr>
          </a:p>
        </p:txBody>
      </p:sp>
      <p:sp>
        <p:nvSpPr>
          <p:cNvPr id="5" name="Прямоугольник 4"/>
          <p:cNvSpPr/>
          <p:nvPr/>
        </p:nvSpPr>
        <p:spPr>
          <a:xfrm>
            <a:off x="308472" y="1233889"/>
            <a:ext cx="11446525" cy="2862322"/>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tabLst>
                <a:tab pos="269875" algn="l"/>
              </a:tabLst>
            </a:pPr>
            <a:endParaRPr lang="ru-RU" sz="6000" dirty="0" smtClean="0">
              <a:solidFill>
                <a:srgbClr val="FF0000"/>
              </a:solidFill>
              <a:latin typeface="Arial" pitchFamily="34" charset="0"/>
              <a:ea typeface="Times New Roman" pitchFamily="18" charset="0"/>
              <a:cs typeface="Arial" pitchFamily="34" charset="0"/>
            </a:endParaRPr>
          </a:p>
          <a:p>
            <a:pPr lvl="0" algn="just" fontAlgn="base">
              <a:spcBef>
                <a:spcPct val="0"/>
              </a:spcBef>
              <a:spcAft>
                <a:spcPct val="0"/>
              </a:spcAft>
              <a:tabLst>
                <a:tab pos="269875" algn="l"/>
              </a:tabLst>
            </a:pPr>
            <a:r>
              <a:rPr lang="ru-RU" sz="6000" dirty="0" smtClean="0">
                <a:solidFill>
                  <a:srgbClr val="002060"/>
                </a:solidFill>
                <a:latin typeface="Arial" pitchFamily="34" charset="0"/>
                <a:ea typeface="Times New Roman" pitchFamily="18" charset="0"/>
                <a:cs typeface="Arial" pitchFamily="34" charset="0"/>
              </a:rPr>
              <a:t>Какой город называют «воротами в горы? </a:t>
            </a:r>
            <a:r>
              <a:rPr lang="ru-RU" sz="6000" dirty="0" smtClean="0">
                <a:solidFill>
                  <a:srgbClr val="FF0000"/>
                </a:solidFill>
                <a:latin typeface="Arial" pitchFamily="34" charset="0"/>
                <a:ea typeface="Times New Roman" pitchFamily="18" charset="0"/>
                <a:cs typeface="Arial" pitchFamily="34" charset="0"/>
              </a:rPr>
              <a:t>(30 баллов).</a:t>
            </a:r>
            <a:endParaRPr lang="ru-RU" sz="60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003246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8411"/>
            <a:ext cx="12192000" cy="4472572"/>
          </a:xfrm>
          <a:solidFill>
            <a:schemeClr val="accent4">
              <a:lumMod val="20000"/>
              <a:lumOff val="80000"/>
            </a:schemeClr>
          </a:solidFill>
        </p:spPr>
        <p:txBody>
          <a:bodyPr>
            <a:normAutofit fontScale="90000"/>
          </a:bodyPr>
          <a:lstStyle/>
          <a:p>
            <a:pPr algn="ctr"/>
            <a:r>
              <a:rPr lang="ru-RU" sz="8000" b="1" dirty="0" smtClean="0">
                <a:solidFill>
                  <a:srgbClr val="C00000"/>
                </a:solidFill>
              </a:rPr>
              <a:t>40</a:t>
            </a:r>
            <a:br>
              <a:rPr lang="ru-RU" sz="8000" b="1" dirty="0" smtClean="0">
                <a:solidFill>
                  <a:srgbClr val="C00000"/>
                </a:solidFill>
              </a:rPr>
            </a:br>
            <a:r>
              <a:rPr lang="ru-RU" sz="8000" b="1" dirty="0" smtClean="0">
                <a:solidFill>
                  <a:srgbClr val="C00000"/>
                </a:solidFill>
              </a:rPr>
              <a:t/>
            </a:r>
            <a:br>
              <a:rPr lang="ru-RU" sz="8000" b="1" dirty="0" smtClean="0">
                <a:solidFill>
                  <a:srgbClr val="C00000"/>
                </a:solidFill>
              </a:rPr>
            </a:br>
            <a:r>
              <a:rPr lang="ru-RU" sz="5400" dirty="0" smtClean="0">
                <a:solidFill>
                  <a:srgbClr val="C00000"/>
                </a:solidFill>
                <a:latin typeface="Arial" pitchFamily="34" charset="0"/>
                <a:ea typeface="Times New Roman" pitchFamily="18" charset="0"/>
                <a:cs typeface="Arial" pitchFamily="34" charset="0"/>
              </a:rPr>
              <a:t>С какого года Махачкала является столицей Дагестана? </a:t>
            </a:r>
            <a:r>
              <a:rPr lang="ru-RU" sz="1200" dirty="0" smtClean="0">
                <a:solidFill>
                  <a:srgbClr val="C00000"/>
                </a:solidFill>
                <a:latin typeface="Arial" pitchFamily="34" charset="0"/>
                <a:cs typeface="Arial" pitchFamily="34" charset="0"/>
              </a:rPr>
              <a:t/>
            </a:r>
            <a:br>
              <a:rPr lang="ru-RU" sz="1200" dirty="0" smtClean="0">
                <a:solidFill>
                  <a:srgbClr val="C00000"/>
                </a:solidFill>
                <a:latin typeface="Arial" pitchFamily="34" charset="0"/>
                <a:cs typeface="Arial" pitchFamily="34" charset="0"/>
              </a:rPr>
            </a:br>
            <a:r>
              <a:rPr lang="ru-RU" sz="4900" dirty="0" smtClean="0">
                <a:solidFill>
                  <a:srgbClr val="C00000"/>
                </a:solidFill>
                <a:latin typeface="Arial" pitchFamily="34" charset="0"/>
                <a:cs typeface="Arial" pitchFamily="34" charset="0"/>
              </a:rPr>
              <a:t/>
            </a:r>
            <a:br>
              <a:rPr lang="ru-RU" sz="4900" dirty="0" smtClean="0">
                <a:solidFill>
                  <a:srgbClr val="C00000"/>
                </a:solidFill>
                <a:latin typeface="Arial" pitchFamily="34" charset="0"/>
                <a:cs typeface="Arial" pitchFamily="34" charset="0"/>
              </a:rPr>
            </a:br>
            <a:r>
              <a:rPr lang="ru-RU" sz="4900" dirty="0" smtClean="0"/>
              <a:t/>
            </a:r>
            <a:br>
              <a:rPr lang="ru-RU" sz="4900" dirty="0" smtClean="0"/>
            </a:br>
            <a:r>
              <a:rPr lang="ru-RU" dirty="0"/>
              <a:t/>
            </a:r>
            <a:br>
              <a:rPr lang="ru-RU" dirty="0"/>
            </a:br>
            <a:endParaRPr lang="ru-RU" dirty="0"/>
          </a:p>
        </p:txBody>
      </p:sp>
      <p:sp>
        <p:nvSpPr>
          <p:cNvPr id="3" name="Выноска-облако 2">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18563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691" y="187286"/>
            <a:ext cx="10058400" cy="4891489"/>
          </a:xfrm>
          <a:solidFill>
            <a:srgbClr val="FFCCFF"/>
          </a:solidFill>
        </p:spPr>
        <p:txBody>
          <a:bodyPr/>
          <a:lstStyle/>
          <a:p>
            <a:pPr algn="ctr"/>
            <a:r>
              <a:rPr lang="ru-RU" sz="7200" b="1" dirty="0" smtClean="0"/>
              <a:t>50</a:t>
            </a:r>
            <a:br>
              <a:rPr lang="ru-RU" sz="7200" b="1" dirty="0" smtClean="0"/>
            </a:br>
            <a:r>
              <a:rPr lang="ru-RU" sz="6000" b="1" dirty="0" smtClean="0">
                <a:solidFill>
                  <a:srgbClr val="002060"/>
                </a:solidFill>
                <a:latin typeface="Times New Roman" panose="02020603050405020304" pitchFamily="18" charset="0"/>
                <a:cs typeface="Times New Roman" panose="02020603050405020304" pitchFamily="18" charset="0"/>
              </a:rPr>
              <a:t>В каком году образовался город </a:t>
            </a:r>
            <a:r>
              <a:rPr lang="ru-RU" sz="6000" b="1" dirty="0" err="1" smtClean="0">
                <a:solidFill>
                  <a:srgbClr val="002060"/>
                </a:solidFill>
                <a:latin typeface="Times New Roman" panose="02020603050405020304" pitchFamily="18" charset="0"/>
                <a:cs typeface="Times New Roman" panose="02020603050405020304" pitchFamily="18" charset="0"/>
              </a:rPr>
              <a:t>Кизилюрт</a:t>
            </a:r>
            <a:r>
              <a:rPr lang="ru-RU" sz="6000" b="1" dirty="0" smtClean="0">
                <a:solidFill>
                  <a:srgbClr val="002060"/>
                </a:solidFill>
                <a:latin typeface="Times New Roman" panose="02020603050405020304" pitchFamily="18" charset="0"/>
                <a:cs typeface="Times New Roman" panose="02020603050405020304" pitchFamily="18" charset="0"/>
              </a:rPr>
              <a:t>?</a:t>
            </a:r>
            <a:br>
              <a:rPr lang="ru-RU" sz="6000" b="1" dirty="0" smtClean="0">
                <a:solidFill>
                  <a:srgbClr val="002060"/>
                </a:solidFill>
                <a:latin typeface="Times New Roman" panose="02020603050405020304" pitchFamily="18" charset="0"/>
                <a:cs typeface="Times New Roman" panose="02020603050405020304" pitchFamily="18" charset="0"/>
              </a:rPr>
            </a:br>
            <a:r>
              <a:rPr lang="ru-RU" sz="6000" dirty="0" smtClean="0">
                <a:solidFill>
                  <a:srgbClr val="002060"/>
                </a:solidFill>
              </a:rPr>
              <a:t/>
            </a:r>
            <a:br>
              <a:rPr lang="ru-RU" sz="6000" dirty="0" smtClean="0">
                <a:solidFill>
                  <a:srgbClr val="002060"/>
                </a:solidFill>
              </a:rPr>
            </a:br>
            <a:endParaRPr lang="ru-RU" sz="6000" dirty="0">
              <a:solidFill>
                <a:srgbClr val="002060"/>
              </a:solidFill>
            </a:endParaRPr>
          </a:p>
        </p:txBody>
      </p:sp>
      <p:sp>
        <p:nvSpPr>
          <p:cNvPr id="3" name="Выноска-облако 2">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42825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439" y="264406"/>
            <a:ext cx="11905561" cy="1718630"/>
          </a:xfrm>
        </p:spPr>
        <p:txBody>
          <a:bodyPr>
            <a:normAutofit fontScale="90000"/>
          </a:bodyPr>
          <a:lstStyle/>
          <a:p>
            <a:pPr algn="just"/>
            <a:r>
              <a:rPr lang="ru-RU" sz="1600" b="1" dirty="0" smtClean="0">
                <a:solidFill>
                  <a:srgbClr val="002060"/>
                </a:solidFill>
              </a:rPr>
              <a:t>Генерал от инфантерии, герой Отечественной войны 1812 года князь Петр Иванович Багратион родился в 1765 году в городе Кизляре в семье полковника русской армии Ивана Багратиона. Он происходил из древнейшего рода Грузии, давшего много грузинских и армянских царей. В 1782 году Петр Багратион был определен князем Григорием Потемкиным в Кавказский мушкетный полк сержантом. Багратион принял участие в ряде экспедиций и походов против непокорных горцев в 1783, 1784, 1786, 1790 и 1791 годах. В одной</a:t>
            </a:r>
            <a:br>
              <a:rPr lang="ru-RU" sz="1600" b="1" dirty="0" smtClean="0">
                <a:solidFill>
                  <a:srgbClr val="002060"/>
                </a:solidFill>
              </a:rPr>
            </a:br>
            <a:r>
              <a:rPr lang="ru-RU" sz="1600" b="1" dirty="0" smtClean="0">
                <a:solidFill>
                  <a:srgbClr val="002060"/>
                </a:solidFill>
              </a:rPr>
              <a:t>из стычек с чеченцами он был тяжело ранен и остался на поле сражения в груде убитых и раненых</a:t>
            </a:r>
            <a:r>
              <a:rPr lang="ru-RU" b="1" dirty="0" smtClean="0">
                <a:solidFill>
                  <a:srgbClr val="002060"/>
                </a:solidFill>
              </a:rPr>
              <a:t>.</a:t>
            </a:r>
            <a:endParaRPr lang="ru-RU" b="1" dirty="0">
              <a:solidFill>
                <a:srgbClr val="002060"/>
              </a:solidFill>
            </a:endParaRPr>
          </a:p>
        </p:txBody>
      </p:sp>
      <p:sp>
        <p:nvSpPr>
          <p:cNvPr id="5" name="5-конечная звезда 4">
            <a:hlinkClick r:id="rId2"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Rectangle 2"/>
          <p:cNvSpPr>
            <a:spLocks noChangeArrowheads="1"/>
          </p:cNvSpPr>
          <p:nvPr/>
        </p:nvSpPr>
        <p:spPr bwMode="auto">
          <a:xfrm>
            <a:off x="0" y="-56093"/>
            <a:ext cx="335348"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altLang="ru-RU"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ru-RU" altLang="ru-RU"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 name="Прямоугольник 7" descr="https://yandex.ru/turbo/infoniac.ru/s/news/Samye-samye-sredi-zhivotnyh.html"/>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sp>
        <p:nvSpPr>
          <p:cNvPr id="9" name="Rectangle 3"/>
          <p:cNvSpPr>
            <a:spLocks noChangeArrowheads="1"/>
          </p:cNvSpPr>
          <p:nvPr/>
        </p:nvSpPr>
        <p:spPr bwMode="auto">
          <a:xfrm>
            <a:off x="45720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2"/>
          <p:cNvSpPr>
            <a:spLocks noChangeArrowheads="1"/>
          </p:cNvSpPr>
          <p:nvPr/>
        </p:nvSpPr>
        <p:spPr bwMode="auto">
          <a:xfrm>
            <a:off x="152400" y="96307"/>
            <a:ext cx="288862"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altLang="ru-RU"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ru-RU" altLang="ru-RU"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0" name="Прямоугольник 9" descr="https://yandex.ru/turbo/infoniac.ru/s/news/Samye-samye-sredi-zhivotnyh.html"/>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sp>
        <p:nvSpPr>
          <p:cNvPr id="4" name="Rectangle 3"/>
          <p:cNvSpPr>
            <a:spLocks noChangeArrowheads="1"/>
          </p:cNvSpPr>
          <p:nvPr/>
        </p:nvSpPr>
        <p:spPr bwMode="auto">
          <a:xfrm>
            <a:off x="60960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2" name="Picture 3" descr="http://kizlyar.bezformata.com/content/image295177459.jpg"/>
          <p:cNvPicPr>
            <a:picLocks noGrp="1" noChangeAspect="1" noChangeArrowheads="1"/>
          </p:cNvPicPr>
          <p:nvPr>
            <p:ph idx="1"/>
          </p:nvPr>
        </p:nvPicPr>
        <p:blipFill>
          <a:blip r:embed="rId3"/>
          <a:srcRect/>
          <a:stretch>
            <a:fillRect/>
          </a:stretch>
        </p:blipFill>
        <p:spPr bwMode="auto">
          <a:xfrm>
            <a:off x="4334668" y="1883884"/>
            <a:ext cx="4809331" cy="4974116"/>
          </a:xfrm>
          <a:prstGeom prst="rect">
            <a:avLst/>
          </a:prstGeom>
          <a:noFill/>
        </p:spPr>
      </p:pic>
      <p:pic>
        <p:nvPicPr>
          <p:cNvPr id="6146" name="Picture 2" descr="https://avatars.mds.yandex.net/get-zen_doc/3765046/pub_5f201ff0e2b1262704489358_5f20263619fb7c1718355cea/scale_1200"/>
          <p:cNvPicPr>
            <a:picLocks noChangeAspect="1" noChangeArrowheads="1"/>
          </p:cNvPicPr>
          <p:nvPr/>
        </p:nvPicPr>
        <p:blipFill>
          <a:blip r:embed="rId4"/>
          <a:srcRect/>
          <a:stretch>
            <a:fillRect/>
          </a:stretch>
        </p:blipFill>
        <p:spPr bwMode="auto">
          <a:xfrm>
            <a:off x="155575" y="1883885"/>
            <a:ext cx="4207105" cy="4836404"/>
          </a:xfrm>
          <a:prstGeom prst="rect">
            <a:avLst/>
          </a:prstGeom>
          <a:noFill/>
        </p:spPr>
      </p:pic>
    </p:spTree>
    <p:extLst>
      <p:ext uri="{BB962C8B-B14F-4D97-AF65-F5344CB8AC3E}">
        <p14:creationId xmlns:p14="http://schemas.microsoft.com/office/powerpoint/2010/main" val="4169039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5253"/>
            <a:ext cx="12192000" cy="2401677"/>
          </a:xfrm>
        </p:spPr>
        <p:txBody>
          <a:bodyPr>
            <a:normAutofit/>
          </a:bodyPr>
          <a:lstStyle/>
          <a:p>
            <a:r>
              <a:rPr lang="ru-RU" sz="2400" b="1" dirty="0" smtClean="0">
                <a:solidFill>
                  <a:srgbClr val="C00000"/>
                </a:solidFill>
              </a:rPr>
              <a:t>Дербент </a:t>
            </a:r>
            <a:r>
              <a:rPr lang="ru-RU" sz="2400" b="1" dirty="0" smtClean="0">
                <a:solidFill>
                  <a:srgbClr val="002060"/>
                </a:solidFill>
              </a:rPr>
              <a:t>– один из самых древних городов России и всего мира. Он находится на самом юге нашей страны, в Республике Дагестан, на западном побережье Каспийского моря, недалеко от устья реки Самур. ... Общая информация. Дербент является настоящим музеем под открытым небом, подлинной находкой для туристов, интересующихся историей. Здесь можно увидеть памятники различных эпох, которые помнят древних персов и византийцев.</a:t>
            </a:r>
            <a:r>
              <a:rPr lang="ru-RU" sz="2400" dirty="0" smtClean="0"/>
              <a:t> </a:t>
            </a:r>
            <a:endParaRPr lang="ru-RU" sz="2400" dirty="0"/>
          </a:p>
        </p:txBody>
      </p:sp>
      <p:sp>
        <p:nvSpPr>
          <p:cNvPr id="5" name="5-конечная звезда 4">
            <a:hlinkClick r:id="rId2"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3" descr="http://xn--80ajjkdjb3c.xn--p1ai/uploads/posts/2017-05/1494842336_krepost_narin_kala_2.jpg"/>
          <p:cNvPicPr>
            <a:picLocks noGrp="1" noChangeAspect="1" noChangeArrowheads="1"/>
          </p:cNvPicPr>
          <p:nvPr>
            <p:ph idx="1"/>
          </p:nvPr>
        </p:nvPicPr>
        <p:blipFill>
          <a:blip r:embed="rId3"/>
          <a:srcRect/>
          <a:stretch>
            <a:fillRect/>
          </a:stretch>
        </p:blipFill>
        <p:spPr bwMode="auto">
          <a:xfrm>
            <a:off x="0" y="2544896"/>
            <a:ext cx="9496540" cy="4313104"/>
          </a:xfrm>
          <a:prstGeom prst="rect">
            <a:avLst/>
          </a:prstGeom>
          <a:noFill/>
        </p:spPr>
      </p:pic>
    </p:spTree>
    <p:extLst>
      <p:ext uri="{BB962C8B-B14F-4D97-AF65-F5344CB8AC3E}">
        <p14:creationId xmlns:p14="http://schemas.microsoft.com/office/powerpoint/2010/main" val="3965941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3735442"/>
          </a:xfrm>
          <a:solidFill>
            <a:schemeClr val="accent3">
              <a:lumMod val="20000"/>
              <a:lumOff val="80000"/>
            </a:schemeClr>
          </a:solidFill>
        </p:spPr>
        <p:txBody>
          <a:bodyPr>
            <a:normAutofit fontScale="90000"/>
          </a:bodyPr>
          <a:lstStyle/>
          <a:p>
            <a:r>
              <a:rPr lang="ru-RU" sz="7200" b="1" dirty="0" smtClean="0"/>
              <a:t>                    </a:t>
            </a:r>
            <a:r>
              <a:rPr lang="ru-RU" sz="7200" b="1" dirty="0" smtClean="0">
                <a:solidFill>
                  <a:srgbClr val="C00000"/>
                </a:solidFill>
              </a:rPr>
              <a:t> </a:t>
            </a:r>
            <a:r>
              <a:rPr lang="ru-RU" sz="7200" b="1" dirty="0" smtClean="0"/>
              <a:t/>
            </a:r>
            <a:br>
              <a:rPr lang="ru-RU" sz="7200" b="1" dirty="0" smtClean="0"/>
            </a:br>
            <a:r>
              <a:rPr lang="ru-RU" sz="7200" b="1" dirty="0" smtClean="0">
                <a:solidFill>
                  <a:srgbClr val="C00000"/>
                </a:solidFill>
                <a:latin typeface="Times New Roman" panose="02020603050405020304" pitchFamily="18" charset="0"/>
                <a:cs typeface="Times New Roman" panose="02020603050405020304" pitchFamily="18" charset="0"/>
              </a:rPr>
              <a:t>Самая высокая гора в Дагестане</a:t>
            </a:r>
            <a:br>
              <a:rPr lang="ru-RU" sz="7200" b="1" dirty="0" smtClean="0">
                <a:solidFill>
                  <a:srgbClr val="C00000"/>
                </a:solidFill>
                <a:latin typeface="Times New Roman" panose="02020603050405020304" pitchFamily="18" charset="0"/>
                <a:cs typeface="Times New Roman" panose="02020603050405020304" pitchFamily="18" charset="0"/>
              </a:rPr>
            </a:br>
            <a:r>
              <a:rPr lang="ru-RU" sz="7200" b="1" dirty="0" smtClean="0"/>
              <a:t>                   </a:t>
            </a:r>
            <a:r>
              <a:rPr lang="ru-RU" sz="7200" b="1" dirty="0" smtClean="0">
                <a:solidFill>
                  <a:srgbClr val="C00000"/>
                </a:solidFill>
              </a:rPr>
              <a:t>10</a:t>
            </a:r>
            <a:r>
              <a:rPr lang="ru-RU" b="1" dirty="0" smtClean="0"/>
              <a:t/>
            </a:r>
            <a:br>
              <a:rPr lang="ru-RU" b="1" dirty="0" smtClean="0"/>
            </a:br>
            <a:endParaRPr lang="ru-RU" b="1" dirty="0">
              <a:solidFill>
                <a:srgbClr val="002060"/>
              </a:solidFill>
            </a:endParaRPr>
          </a:p>
        </p:txBody>
      </p:sp>
      <p:sp>
        <p:nvSpPr>
          <p:cNvPr id="3" name="Выноска-облако 2">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55477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9715"/>
            <a:ext cx="10058400" cy="2036877"/>
          </a:xfrm>
        </p:spPr>
        <p:txBody>
          <a:bodyPr>
            <a:noAutofit/>
          </a:bodyPr>
          <a:lstStyle/>
          <a:p>
            <a:r>
              <a:rPr lang="ru-RU" sz="2800" b="1" dirty="0">
                <a:solidFill>
                  <a:srgbClr val="FF0000"/>
                </a:solidFill>
              </a:rPr>
              <a:t/>
            </a:r>
            <a:br>
              <a:rPr lang="ru-RU" sz="2800" b="1" dirty="0">
                <a:solidFill>
                  <a:srgbClr val="FF0000"/>
                </a:solidFill>
              </a:rPr>
            </a:br>
            <a:endParaRPr lang="ru-RU" sz="2800" dirty="0">
              <a:solidFill>
                <a:srgbClr val="FF0000"/>
              </a:solidFill>
            </a:endParaRPr>
          </a:p>
        </p:txBody>
      </p:sp>
      <p:sp>
        <p:nvSpPr>
          <p:cNvPr id="5" name="5-конечная звезда 4">
            <a:hlinkClick r:id="rId2"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3" descr="https://upload.wikimedia.org/wikipedia/commons/thumb/e/e8/%D0%97%D0%B8%D0%BC%D0%BD%D0%B8%D0%B9_%D0%91%D1%83%D0%B9%D0%BD%D0%B0%D0%BA%D1%81%D0%BA.jpg/478px-%D0%97%D0%B8%D0%BC%D0%BD%D0%B8%D0%B9_%D0%91%D1%83%D0%B9%D0%BD%D0%B0%D0%BA%D1%81%D0%BA.jpg"/>
          <p:cNvPicPr>
            <a:picLocks noGrp="1" noChangeAspect="1" noChangeArrowheads="1"/>
          </p:cNvPicPr>
          <p:nvPr>
            <p:ph idx="1"/>
          </p:nvPr>
        </p:nvPicPr>
        <p:blipFill>
          <a:blip r:embed="rId3"/>
          <a:srcRect/>
          <a:stretch>
            <a:fillRect/>
          </a:stretch>
        </p:blipFill>
        <p:spPr bwMode="auto">
          <a:xfrm>
            <a:off x="0" y="2148290"/>
            <a:ext cx="9342304" cy="4709710"/>
          </a:xfrm>
          <a:prstGeom prst="rect">
            <a:avLst/>
          </a:prstGeom>
          <a:noFill/>
        </p:spPr>
      </p:pic>
      <p:sp>
        <p:nvSpPr>
          <p:cNvPr id="9" name="Прямоугольник 8"/>
          <p:cNvSpPr/>
          <p:nvPr/>
        </p:nvSpPr>
        <p:spPr>
          <a:xfrm>
            <a:off x="231355" y="275422"/>
            <a:ext cx="11821098" cy="1754326"/>
          </a:xfrm>
          <a:prstGeom prst="rect">
            <a:avLst/>
          </a:prstGeom>
        </p:spPr>
        <p:txBody>
          <a:bodyPr wrap="square">
            <a:spAutoFit/>
          </a:bodyPr>
          <a:lstStyle/>
          <a:p>
            <a:r>
              <a:rPr lang="ru-RU" b="1" dirty="0" err="1" smtClean="0">
                <a:solidFill>
                  <a:srgbClr val="C00000"/>
                </a:solidFill>
              </a:rPr>
              <a:t>Буйна́кск</a:t>
            </a:r>
            <a:r>
              <a:rPr lang="ru-RU" dirty="0" smtClean="0"/>
              <a:t> </a:t>
            </a:r>
            <a:r>
              <a:rPr lang="ru-RU" b="1" dirty="0" smtClean="0">
                <a:solidFill>
                  <a:srgbClr val="002060"/>
                </a:solidFill>
              </a:rPr>
              <a:t>(кум. Темир-Хан-Шура) — город на юге России, в Республике Дагестан. Административный центр Буйнакского района (в который не входит). Город республиканского значения, образует муниципальное образование город Буйнакск со статусом городского округа как единственный населённый пункт в его составе. Основан в 1834 году как крепость Темир-Хан-Шура. Легенда связывает название с именем Тамерлана, </a:t>
            </a:r>
            <a:r>
              <a:rPr lang="ru-RU" b="1" dirty="0" err="1" smtClean="0">
                <a:solidFill>
                  <a:srgbClr val="002060"/>
                </a:solidFill>
              </a:rPr>
              <a:t>шура</a:t>
            </a:r>
            <a:r>
              <a:rPr lang="ru-RU" b="1" dirty="0" smtClean="0">
                <a:solidFill>
                  <a:srgbClr val="002060"/>
                </a:solidFill>
              </a:rPr>
              <a:t> — кумыкское «озеро», то есть «озеро Тамерлана» (на его берегу военачальник якобы отдыхал</a:t>
            </a:r>
            <a:r>
              <a:rPr lang="ru-RU" dirty="0" smtClean="0"/>
              <a:t>).</a:t>
            </a:r>
            <a:endParaRPr lang="ru-RU" dirty="0"/>
          </a:p>
        </p:txBody>
      </p:sp>
    </p:spTree>
    <p:extLst>
      <p:ext uri="{BB962C8B-B14F-4D97-AF65-F5344CB8AC3E}">
        <p14:creationId xmlns:p14="http://schemas.microsoft.com/office/powerpoint/2010/main" val="1277281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319" y="264405"/>
            <a:ext cx="11721947" cy="1749789"/>
          </a:xfrm>
          <a:solidFill>
            <a:srgbClr val="FFFFCC"/>
          </a:solidFill>
        </p:spPr>
        <p:txBody>
          <a:bodyPr>
            <a:noAutofit/>
          </a:bodyPr>
          <a:lstStyle/>
          <a:p>
            <a:pPr algn="just"/>
            <a:r>
              <a:rPr lang="ru-RU" sz="2000" b="1" dirty="0" smtClean="0">
                <a:solidFill>
                  <a:srgbClr val="002060"/>
                </a:solidFill>
              </a:rPr>
              <a:t>Махачкала , ранее известное как Петровское (1844–1857), и Петровск-Порт  (1857–1921),с 15 декабря 1923 года является столицей и крупнейшим городом  Республики Дагестан в России . Город расположен на Каспийском море , его площадь составляет 468,13 квадратных километров , с населением более 603 518 жителей.</a:t>
            </a:r>
            <a:endParaRPr lang="ru-RU" sz="2000" b="1" dirty="0">
              <a:solidFill>
                <a:srgbClr val="002060"/>
              </a:solidFill>
            </a:endParaRPr>
          </a:p>
        </p:txBody>
      </p:sp>
      <p:sp>
        <p:nvSpPr>
          <p:cNvPr id="5" name="5-конечная звезда 4">
            <a:hlinkClick r:id="rId2"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3" descr="https://phototass2.cdnvideo.ru/width/1200_4ce85301/tass/m2/uploads/i/669172.jpg"/>
          <p:cNvPicPr>
            <a:picLocks noGrp="1" noChangeAspect="1" noChangeArrowheads="1"/>
          </p:cNvPicPr>
          <p:nvPr>
            <p:ph idx="1"/>
          </p:nvPr>
        </p:nvPicPr>
        <p:blipFill>
          <a:blip r:embed="rId3"/>
          <a:srcRect/>
          <a:stretch>
            <a:fillRect/>
          </a:stretch>
        </p:blipFill>
        <p:spPr bwMode="auto">
          <a:xfrm>
            <a:off x="209320" y="2016088"/>
            <a:ext cx="9086157" cy="4605050"/>
          </a:xfrm>
          <a:prstGeom prst="rect">
            <a:avLst/>
          </a:prstGeom>
          <a:noFill/>
        </p:spPr>
      </p:pic>
    </p:spTree>
    <p:extLst>
      <p:ext uri="{BB962C8B-B14F-4D97-AF65-F5344CB8AC3E}">
        <p14:creationId xmlns:p14="http://schemas.microsoft.com/office/powerpoint/2010/main" val="2022254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7987"/>
            <a:ext cx="12078929" cy="2035278"/>
          </a:xfrm>
          <a:solidFill>
            <a:schemeClr val="accent4"/>
          </a:solidFill>
        </p:spPr>
        <p:txBody>
          <a:bodyPr>
            <a:noAutofit/>
          </a:bodyPr>
          <a:lstStyle/>
          <a:p>
            <a:pPr algn="ctr"/>
            <a:r>
              <a:rPr lang="ru-RU" sz="2800" b="1" dirty="0" smtClean="0">
                <a:solidFill>
                  <a:srgbClr val="002060"/>
                </a:solidFill>
              </a:rPr>
              <a:t>Указом Президиума Верховного Совета РСФСР от 1 февраля 1963 года и Указом Президиума Верховного Совета ДАССР от 23 февраля 1963 года на базе рабочего посёлка </a:t>
            </a:r>
            <a:r>
              <a:rPr lang="ru-RU" sz="2800" b="1" dirty="0" err="1" smtClean="0">
                <a:solidFill>
                  <a:srgbClr val="002060"/>
                </a:solidFill>
              </a:rPr>
              <a:t>Кизилюрт</a:t>
            </a:r>
            <a:r>
              <a:rPr lang="ru-RU" sz="2000" dirty="0" smtClean="0"/>
              <a:t>.</a:t>
            </a: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endParaRPr lang="ru-RU" sz="2800" b="1" dirty="0">
              <a:solidFill>
                <a:srgbClr val="FF0000"/>
              </a:solidFill>
            </a:endParaRPr>
          </a:p>
        </p:txBody>
      </p:sp>
      <p:sp>
        <p:nvSpPr>
          <p:cNvPr id="5" name="5-конечная звезда 4">
            <a:hlinkClick r:id="rId2"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https://welcomedagestan.ru/wp-content/uploads/2018/02/64_0.jpg"/>
          <p:cNvPicPr>
            <a:picLocks noGrp="1" noChangeAspect="1" noChangeArrowheads="1"/>
          </p:cNvPicPr>
          <p:nvPr>
            <p:ph idx="1"/>
          </p:nvPr>
        </p:nvPicPr>
        <p:blipFill>
          <a:blip r:embed="rId3"/>
          <a:srcRect/>
          <a:stretch>
            <a:fillRect/>
          </a:stretch>
        </p:blipFill>
        <p:spPr bwMode="auto">
          <a:xfrm>
            <a:off x="1" y="2071171"/>
            <a:ext cx="9419421" cy="4786829"/>
          </a:xfrm>
          <a:prstGeom prst="rect">
            <a:avLst/>
          </a:prstGeom>
          <a:noFill/>
        </p:spPr>
      </p:pic>
    </p:spTree>
    <p:extLst>
      <p:ext uri="{BB962C8B-B14F-4D97-AF65-F5344CB8AC3E}">
        <p14:creationId xmlns:p14="http://schemas.microsoft.com/office/powerpoint/2010/main" val="977720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0436" y="6220024"/>
            <a:ext cx="8372764" cy="637976"/>
          </a:xfrm>
        </p:spPr>
        <p:txBody>
          <a:bodyPr>
            <a:normAutofit fontScale="90000"/>
          </a:bodyPr>
          <a:lstStyle/>
          <a:p>
            <a:pPr algn="ctr"/>
            <a:r>
              <a:rPr lang="ru-RU" sz="7200" b="1" dirty="0" smtClean="0">
                <a:solidFill>
                  <a:srgbClr val="FF0000"/>
                </a:solidFill>
              </a:rPr>
              <a:t>МОЛОДЦЫ!!!</a:t>
            </a:r>
            <a:endParaRPr lang="ru-RU" sz="7200" b="1" dirty="0">
              <a:solidFill>
                <a:srgbClr val="FF0000"/>
              </a:solidFill>
            </a:endParaRPr>
          </a:p>
        </p:txBody>
      </p:sp>
      <p:pic>
        <p:nvPicPr>
          <p:cNvPr id="5" name="Picture 2" descr="Открытки анимация Спасибо~Анимационные блестящие картинки GIF |  Рождественские украшения, Поросята поделки, Открытки"/>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3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58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3"/>
            <a:ext cx="10058400" cy="3840917"/>
          </a:xfrm>
          <a:solidFill>
            <a:srgbClr val="FFCCFF"/>
          </a:solidFill>
        </p:spPr>
        <p:txBody>
          <a:bodyPr>
            <a:normAutofit fontScale="90000"/>
          </a:bodyPr>
          <a:lstStyle/>
          <a:p>
            <a:r>
              <a:rPr lang="ru-RU" sz="7200" b="1" dirty="0" smtClean="0"/>
              <a:t>    </a:t>
            </a:r>
            <a:br>
              <a:rPr lang="ru-RU" sz="7200" b="1" dirty="0" smtClean="0"/>
            </a:br>
            <a:r>
              <a:rPr lang="ru-RU" sz="7200" b="1" dirty="0" smtClean="0"/>
              <a:t>                   </a:t>
            </a:r>
            <a:r>
              <a:rPr lang="ru-RU" sz="7200" b="1" dirty="0" smtClean="0">
                <a:solidFill>
                  <a:srgbClr val="C00000"/>
                </a:solidFill>
              </a:rPr>
              <a:t>20 </a:t>
            </a:r>
            <a:r>
              <a:rPr lang="ru-RU" sz="7200" b="1" dirty="0" smtClean="0"/>
              <a:t/>
            </a:r>
            <a:br>
              <a:rPr lang="ru-RU" sz="7200" b="1" dirty="0" smtClean="0"/>
            </a:br>
            <a:r>
              <a:rPr lang="ru-RU" sz="7200" b="1" dirty="0" smtClean="0"/>
              <a:t> </a:t>
            </a:r>
            <a:r>
              <a:rPr lang="ru-RU" sz="7200" dirty="0" smtClean="0">
                <a:solidFill>
                  <a:srgbClr val="000000"/>
                </a:solidFill>
                <a:latin typeface="Arial" pitchFamily="34" charset="0"/>
                <a:ea typeface="Times New Roman" pitchFamily="18" charset="0"/>
                <a:cs typeface="Arial" pitchFamily="34" charset="0"/>
              </a:rPr>
              <a:t>Назовите самый большой аул в Дагестане</a:t>
            </a:r>
            <a:r>
              <a:rPr lang="ru-RU" sz="7200" b="1" dirty="0" smtClean="0">
                <a:solidFill>
                  <a:srgbClr val="C00000"/>
                </a:solidFill>
                <a:latin typeface="Times New Roman" panose="02020603050405020304" pitchFamily="18" charset="0"/>
                <a:cs typeface="Times New Roman" panose="02020603050405020304" pitchFamily="18" charset="0"/>
              </a:rPr>
              <a:t/>
            </a:r>
            <a:br>
              <a:rPr lang="ru-RU" sz="7200" b="1" dirty="0" smtClean="0">
                <a:solidFill>
                  <a:srgbClr val="C00000"/>
                </a:solidFill>
                <a:latin typeface="Times New Roman" panose="02020603050405020304" pitchFamily="18" charset="0"/>
                <a:cs typeface="Times New Roman" panose="02020603050405020304" pitchFamily="18" charset="0"/>
              </a:rPr>
            </a:br>
            <a:r>
              <a:rPr lang="ru-RU" sz="7200" b="1" dirty="0" smtClean="0"/>
              <a:t>          </a:t>
            </a:r>
            <a:r>
              <a:rPr lang="ru-RU" dirty="0" smtClean="0"/>
              <a:t/>
            </a:r>
            <a:br>
              <a:rPr lang="ru-RU" dirty="0" smtClean="0"/>
            </a:br>
            <a:r>
              <a:rPr lang="ru-RU" sz="6600" b="1" dirty="0" smtClean="0">
                <a:solidFill>
                  <a:srgbClr val="7030A0"/>
                </a:solidFill>
              </a:rPr>
              <a:t>. </a:t>
            </a:r>
            <a:endParaRPr lang="ru-RU" sz="6600" dirty="0">
              <a:solidFill>
                <a:srgbClr val="7030A0"/>
              </a:solidFill>
            </a:endParaRPr>
          </a:p>
        </p:txBody>
      </p:sp>
      <p:sp>
        <p:nvSpPr>
          <p:cNvPr id="3" name="Выноска-облако 2">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40568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796413"/>
            <a:ext cx="10058400" cy="3445082"/>
          </a:xfrm>
          <a:solidFill>
            <a:schemeClr val="accent3">
              <a:lumMod val="20000"/>
              <a:lumOff val="80000"/>
            </a:schemeClr>
          </a:solidFill>
        </p:spPr>
        <p:txBody>
          <a:bodyPr>
            <a:normAutofit fontScale="90000"/>
          </a:bodyPr>
          <a:lstStyle/>
          <a:p>
            <a:pPr lvl="0"/>
            <a:r>
              <a:rPr lang="ru-RU" sz="7200" b="1" dirty="0" smtClean="0"/>
              <a:t>                 </a:t>
            </a:r>
            <a:r>
              <a:rPr lang="ru-RU" sz="7200" b="1" dirty="0" smtClean="0">
                <a:solidFill>
                  <a:srgbClr val="FF0000"/>
                </a:solidFill>
              </a:rPr>
              <a:t>30</a:t>
            </a:r>
            <a:r>
              <a:rPr lang="ru-RU" dirty="0" smtClean="0"/>
              <a:t/>
            </a:r>
            <a:br>
              <a:rPr lang="ru-RU" dirty="0" smtClean="0"/>
            </a:br>
            <a:r>
              <a:rPr lang="ru-RU" dirty="0" smtClean="0"/>
              <a:t/>
            </a:r>
            <a:br>
              <a:rPr lang="ru-RU" dirty="0" smtClean="0"/>
            </a:br>
            <a:r>
              <a:rPr lang="ru-RU" dirty="0"/>
              <a:t/>
            </a:r>
            <a:br>
              <a:rPr lang="ru-RU" dirty="0"/>
            </a:br>
            <a:r>
              <a:rPr lang="ru-RU" dirty="0" smtClean="0">
                <a:solidFill>
                  <a:srgbClr val="002060"/>
                </a:solidFill>
                <a:latin typeface="Arial" pitchFamily="34" charset="0"/>
                <a:ea typeface="Times New Roman" pitchFamily="18" charset="0"/>
                <a:cs typeface="Arial" pitchFamily="34" charset="0"/>
              </a:rPr>
              <a:t>Назовите самую высокую  песчаную дюну в Европе</a:t>
            </a:r>
            <a:r>
              <a:rPr lang="ru-RU" sz="1800" dirty="0" smtClean="0">
                <a:solidFill>
                  <a:srgbClr val="002060"/>
                </a:solidFill>
                <a:latin typeface="Arial" pitchFamily="34" charset="0"/>
                <a:cs typeface="Arial" pitchFamily="34" charset="0"/>
              </a:rPr>
              <a:t/>
            </a:r>
            <a:br>
              <a:rPr lang="ru-RU" sz="1800" dirty="0" smtClean="0">
                <a:solidFill>
                  <a:srgbClr val="002060"/>
                </a:solidFill>
                <a:latin typeface="Arial" pitchFamily="34" charset="0"/>
                <a:cs typeface="Arial" pitchFamily="34" charset="0"/>
              </a:rPr>
            </a:br>
            <a:endParaRPr lang="ru-RU" dirty="0">
              <a:solidFill>
                <a:srgbClr val="002060"/>
              </a:solidFill>
            </a:endParaRPr>
          </a:p>
        </p:txBody>
      </p:sp>
      <p:sp>
        <p:nvSpPr>
          <p:cNvPr id="3" name="Выноска-облако 2">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43369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4224970"/>
          </a:xfrm>
        </p:spPr>
        <p:txBody>
          <a:bodyPr/>
          <a:lstStyle/>
          <a:p>
            <a:pPr algn="ctr"/>
            <a:r>
              <a:rPr lang="ru-RU" sz="7200" b="1" dirty="0" smtClean="0">
                <a:solidFill>
                  <a:srgbClr val="FF0000"/>
                </a:solidFill>
              </a:rPr>
              <a:t>40</a:t>
            </a:r>
            <a:r>
              <a:rPr lang="ru-RU" dirty="0" smtClean="0"/>
              <a:t/>
            </a:r>
            <a:br>
              <a:rPr lang="ru-RU" dirty="0" smtClean="0"/>
            </a:br>
            <a:r>
              <a:rPr lang="ru-RU" dirty="0" smtClean="0"/>
              <a:t/>
            </a:r>
            <a:br>
              <a:rPr lang="ru-RU" dirty="0" smtClean="0"/>
            </a:br>
            <a:r>
              <a:rPr lang="ru-RU" b="1" dirty="0" smtClean="0">
                <a:solidFill>
                  <a:srgbClr val="C00000"/>
                </a:solidFill>
                <a:latin typeface="Times New Roman" panose="02020603050405020304" pitchFamily="18" charset="0"/>
                <a:cs typeface="Times New Roman" panose="02020603050405020304" pitchFamily="18" charset="0"/>
              </a:rPr>
              <a:t>Самый глубокий каньон в мире</a:t>
            </a:r>
            <a:br>
              <a:rPr lang="ru-RU" b="1" dirty="0" smtClean="0">
                <a:solidFill>
                  <a:srgbClr val="C00000"/>
                </a:solidFill>
                <a:latin typeface="Times New Roman" panose="02020603050405020304" pitchFamily="18" charset="0"/>
                <a:cs typeface="Times New Roman" panose="02020603050405020304" pitchFamily="18" charset="0"/>
              </a:rPr>
            </a:br>
            <a:r>
              <a:rPr lang="ru-RU" b="1" dirty="0" smtClean="0">
                <a:solidFill>
                  <a:srgbClr val="002060"/>
                </a:solidFill>
              </a:rPr>
              <a:t>. </a:t>
            </a:r>
            <a:endParaRPr lang="ru-RU" dirty="0">
              <a:solidFill>
                <a:srgbClr val="002060"/>
              </a:solidFill>
            </a:endParaRPr>
          </a:p>
        </p:txBody>
      </p:sp>
      <p:sp>
        <p:nvSpPr>
          <p:cNvPr id="3" name="Выноска-облако 2">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4338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4178788"/>
          </a:xfrm>
          <a:solidFill>
            <a:srgbClr val="FFCCFF"/>
          </a:solidFill>
        </p:spPr>
        <p:txBody>
          <a:bodyPr>
            <a:normAutofit fontScale="90000"/>
          </a:bodyPr>
          <a:lstStyle/>
          <a:p>
            <a:r>
              <a:rPr lang="ru-RU" sz="7200" b="1" dirty="0" smtClean="0"/>
              <a:t>                 </a:t>
            </a:r>
            <a:r>
              <a:rPr lang="ru-RU" sz="7200" b="1" dirty="0" smtClean="0">
                <a:solidFill>
                  <a:srgbClr val="C00000"/>
                </a:solidFill>
              </a:rPr>
              <a:t>50</a:t>
            </a:r>
            <a:r>
              <a:rPr lang="ru-RU" dirty="0" smtClean="0"/>
              <a:t/>
            </a:r>
            <a:br>
              <a:rPr lang="ru-RU" dirty="0" smtClean="0"/>
            </a:br>
            <a:r>
              <a:rPr lang="ru-RU" sz="6600" dirty="0" smtClean="0">
                <a:solidFill>
                  <a:srgbClr val="002060"/>
                </a:solidFill>
              </a:rPr>
              <a:t>Назовите самый высокогорный аул Дагестана</a:t>
            </a:r>
            <a:r>
              <a:rPr lang="ru-RU" sz="6600" b="1" dirty="0" smtClean="0">
                <a:latin typeface="Times New Roman" panose="02020603050405020304" pitchFamily="18" charset="0"/>
                <a:cs typeface="Times New Roman" panose="02020603050405020304" pitchFamily="18" charset="0"/>
              </a:rPr>
              <a:t/>
            </a:r>
            <a:br>
              <a:rPr lang="ru-RU" sz="6600" b="1" dirty="0" smtClean="0">
                <a:latin typeface="Times New Roman" panose="02020603050405020304" pitchFamily="18" charset="0"/>
                <a:cs typeface="Times New Roman" panose="02020603050405020304" pitchFamily="18" charset="0"/>
              </a:rPr>
            </a:br>
            <a:endParaRPr lang="ru-RU" sz="6600" b="1" dirty="0">
              <a:solidFill>
                <a:srgbClr val="7030A0"/>
              </a:solidFill>
            </a:endParaRPr>
          </a:p>
        </p:txBody>
      </p:sp>
      <p:sp>
        <p:nvSpPr>
          <p:cNvPr id="3" name="Выноска-облако 2">
            <a:hlinkClick r:id="rId2" action="ppaction://hlinksldjump"/>
          </p:cNvPr>
          <p:cNvSpPr/>
          <p:nvPr/>
        </p:nvSpPr>
        <p:spPr>
          <a:xfrm>
            <a:off x="8331200" y="4378036"/>
            <a:ext cx="2549236" cy="16994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12967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30506"/>
            <a:ext cx="10058400" cy="1683688"/>
          </a:xfrm>
        </p:spPr>
        <p:txBody>
          <a:bodyPr>
            <a:noAutofit/>
          </a:bodyPr>
          <a:lstStyle/>
          <a:p>
            <a:pPr algn="just"/>
            <a:r>
              <a:rPr lang="ru-RU" sz="2000" b="1" dirty="0" smtClean="0">
                <a:solidFill>
                  <a:srgbClr val="002060"/>
                </a:solidFill>
              </a:rPr>
              <a:t>Высочайшая гора Дагестана </a:t>
            </a:r>
            <a:r>
              <a:rPr lang="ru-RU" sz="2000" b="1" dirty="0" err="1" smtClean="0">
                <a:solidFill>
                  <a:srgbClr val="002060"/>
                </a:solidFill>
              </a:rPr>
              <a:t>Базардюзю</a:t>
            </a:r>
            <a:r>
              <a:rPr lang="ru-RU" sz="2000" b="1" dirty="0" smtClean="0">
                <a:solidFill>
                  <a:srgbClr val="002060"/>
                </a:solidFill>
              </a:rPr>
              <a:t>, официально крайняя южная точка России, совсем еще молодая, возрастом в двадцать миллионов лет, рожденная на месте океана, покоренная ветрам, купающаяся в облаках, — явила себя миру в ходе тектонического разрыва, подъема океанского дна.</a:t>
            </a:r>
            <a:br>
              <a:rPr lang="ru-RU" sz="2000" b="1" dirty="0" smtClean="0">
                <a:solidFill>
                  <a:srgbClr val="002060"/>
                </a:solidFill>
              </a:rPr>
            </a:br>
            <a:r>
              <a:rPr lang="ru-RU" sz="2000" b="1" dirty="0" smtClean="0">
                <a:solidFill>
                  <a:srgbClr val="002060"/>
                </a:solidFill>
                <a:hlinkClick r:id="rId2"/>
              </a:rPr>
              <a:t>Г</a:t>
            </a:r>
            <a:r>
              <a:rPr lang="ru-RU" sz="2000" b="1" dirty="0" smtClean="0">
                <a:solidFill>
                  <a:srgbClr val="002060"/>
                </a:solidFill>
              </a:rPr>
              <a:t>.</a:t>
            </a:r>
            <a:r>
              <a:rPr lang="ru-RU" sz="2000" b="1" dirty="0" smtClean="0">
                <a:solidFill>
                  <a:srgbClr val="002060"/>
                </a:solidFill>
                <a:hlinkClick r:id="rId2"/>
              </a:rPr>
              <a:t>Базардюзю</a:t>
            </a:r>
            <a:r>
              <a:rPr lang="ru-RU" sz="2000" b="1" dirty="0" smtClean="0">
                <a:solidFill>
                  <a:srgbClr val="002060"/>
                </a:solidFill>
              </a:rPr>
              <a:t>-4466м.</a:t>
            </a:r>
            <a:br>
              <a:rPr lang="ru-RU" sz="2000" b="1" dirty="0" smtClean="0">
                <a:solidFill>
                  <a:srgbClr val="002060"/>
                </a:solidFill>
              </a:rPr>
            </a:br>
            <a:endParaRPr lang="ru-RU" sz="2000" b="1" dirty="0">
              <a:solidFill>
                <a:srgbClr val="002060"/>
              </a:solidFill>
            </a:endParaRPr>
          </a:p>
        </p:txBody>
      </p:sp>
      <p:sp>
        <p:nvSpPr>
          <p:cNvPr id="5" name="5-конечная звезда 4">
            <a:hlinkClick r:id="rId3"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650" name="AutoShape 2" descr="https://yandex-images.clstorage.net/f5G0Xc183/3c9c425lEd/OD_EME1s0p9f10dPYK9n3mtD_wYYjJlFwkYQKJKygoqYG7NU0QPHz0vBl2yeKwwdGBrn_5XiG5NAhSEFNOgcWXB8zn4EPZHGT49RY3uhN8wkW_sMTI3VX5obVDeUs8XGgx_pbpofx4EVkP1umCkTMjI5-YipmSi7Pv0JTzbgQQwwYoxqPVKEnXPxU08MpU70AVz2BjG_qzjWUiVJupWYz64Ok0PEJumFF7nVOeJ7TQoJPMifuY8SuDjlCk4By2QdBCu8aipryIRu31p2A5FN2Adj3SkUp7QqzU0LZp-avfOpOptf_DnOsy678jbSSm0cBzfOnIWTOKEP1y5HBd1qIw0amUUxQPKOQvBNeDuGWesNW9kfCqiJMelaJVejtrvvgwiQU9g86ac1gfsvxG1hOiEeyp6bmz6-M8w3WB_UXz8lNKZqF0j8slrOfFgFoGbkNX7RGzOEjzLHRhdSu5mT37sqjGHnNeOmELbQHsthSB8eGfO_v5QTmBHzM28G_mwYOweuRTBY5ZBA0FpwOq176yF37QMapbgR70g8X5awuvCBN4towBTpry6G-D75TmQDKS7drb2fHp8V7T9MEMdHHSA2rnQvS9e0WNxsdDmtZ94mdskcOZ2gOu9kLU-NtbLEmhmfZ_IN8LUQgucdyHZBOxQe3ZiXvDWqLcYBWxzKfT0bBI5vKnjWn2TbRl04iXDgIW3LHim_oybgZwtxk7-H1pgsrGbWAtKCMqDPKt1rZx4KGdyBkYM2gzT4DnkD5UAFKxi6Wgx9yZNJ-nBKLYRM2AJixgk3mpQRwkU0dKSFnv2QNrBe-yDvphyF9hTuYGscBSvNjrKeDoEc-yFOEeRvJCI2tFMJQsyKQt5CaSe1ZPo8a_0NPp6ZMc15JWqSmIHkqz2VXuYtwZg3oMQa_nViKj4x3qWDog6UDsQfZDvacRAYJLdbOk7eq2fsZlcAk0zfLVLZBBKNtSPIZQxVsJ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2" name="AutoShape 4" descr="https://yandex-images.clstorage.net/f5G0Xc183/3c9c425lEd/OD_EME1s0p9f10dPYK9n3mtD_wYYjJlFwkYQKJKygoqYG7NU0QPHz0vBl2yeKwwdGBrn_5XiG5NAhSEFNOgcWXB8zn4EPZHGT49RY3uhN8wkW_sMTI3VX5obVDeUs8XGgx_pbpofx4EVkP1umCkTMjI5-YipmSi7Pv0JTzbgQQwwYoxqPVKEnXPxU08MpU70AVz2BjG_qzjWUiVJupWYz64Ok0PEJumFF7nVOeJ7TQoJPMifuY8SuDjlCk4By2QdBCu8aipryIRu31p2A5FN2Adj3SkUp7QqzU0LZp-avfOpOptf_DnOsy678jbSSm0cBzfOnIWTOKEP1y5HBd1qIw0amUUxQPKOQvBNeDuGWesNW9kfCqiJMelaJVejtrvvgwiQU9g86ac1gfsvxG1hOiEeyp6bmz6-M8w3WB_UXz8lNKZqF0j8slrOfFgFoGbkNX7RGzOEjzLHRhdSu5mT37sqjGHnNeOmELbQHsthSB8eGfO_v5QTmBHzM28G_mwYOweuRTBY5ZBA0FpwOq176yF37QMapbgR70g8X5awuvCBN4towBTpry6G-D75TmQDKS7drb2fHp8V7T9MEMdHHSA2rnQvS9e0WNxsdDmtZ94mdskcOZ2gOu9kLU-NtbLEmhmfZ_IN8LUQgucdyHZBOxQe3ZiXvDWqLcYBWxzKfT0bBI5vKnjWn2TbRl04iXDgIW3LHim_oybgZwtxk7-H1pgsrGbWAtKCMqDPKt1rZx4KGdyBkYM2gzT4DnkD5UAFKxi6Wgx9yZNJ-nBKLYRM2AJixgk3mpQRwkU0dKSFnv2QNrBe-yDvphyF9hTuYGscBSvNjrKeDoEc-yFOEeRvJCI2tFMJQsyKQt5CaSe1ZPo8a_0NPp6ZMc15JWqSmIHkqz2VXuYtwZg3oMQa_nViKj4x3qWDog6UDsQfZDvacRAYJLdbOk7eq2fsZlcAk0zfLVLZBBKNtSPIZQxVsJ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4" name="AutoShape 6" descr="https://yandex-images.clstorage.net/f5G0Xc183/3c9c425lEd/OD_EME1s0p9f10dPYK9n3mtD_wYYjJlFwkYQKJKygoqYG7NU0QPHz0vBl2yeKwwdGBrn_5XiG5NAhSEFNOgcWXB8zn4EPZHGT49RY3uhN8wkW_sMTI3VX5obVDeUs8XGgx_pbpofx4EVkP1umCkTMjI5-YipmSi7Pv0JTzbgQQwwYoxqPVKEnXPxU08MpU70AVz2BjG_qzjWUiVJupWYz64Ok0PEJumFF7nVOeJ7TQoJPMifuY8SuDjlCk4By2QdBCu8aipryIRu31p2A5FN2Adj3SkUp7QqzU0LZp-avfOpOptf_DnOsy678jbSSm0cBzfOnIWTOKEP1y5HBd1qIw0amUUxQPKOQvBNeDuGWesNW9kfCqiJMelaJVejtrvvgwiQU9g86ac1gfsvxG1hOiEeyp6bmz6-M8w3WB_UXz8lNKZqF0j8slrOfFgFoGbkNX7RGzOEjzLHRhdSu5mT37sqjGHnNeOmELbQHsthSB8eGfO_v5QTmBHzM28G_mwYOweuRTBY5ZBA0FpwOq176yF37QMapbgR70g8X5awuvCBN4towBTpry6G-D75TmQDKS7drb2fHp8V7T9MEMdHHSA2rnQvS9e0WNxsdDmtZ94mdskcOZ2gOu9kLU-NtbLEmhmfZ_IN8LUQgucdyHZBOxQe3ZiXvDWqLcYBWxzKfT0bBI5vKnjWn2TbRl04iXDgIW3LHim_oybgZwtxk7-H1pgsrGbWAtKCMqDPKt1rZx4KGdyBkYM2gzT4DnkD5UAFKxi6Wgx9yZNJ-nBKLYRM2AJixgk3mpQRwkU0dKSFnv2QNrBe-yDvphyF9hTuYGscBSvNjrKeDoEc-yFOEeRvJCI2tFMJQsyKQt5CaSe1ZPo8a_0NPp6ZMc15JWqSmIHkqz2VXuYtwZg3oMQa_nViKj4x3qWDog6UDsQfZDvacRAYJLdbOk7eq2fsZlcAk0zfLVLZBBKNtSPIZQxVsJ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 name="Содержимое 10" descr="https://avatars.mds.yandex.net/get-images-cbir/4079274/D3xYiyO4IsXCeJnxaoGbsQ9506/ocr"/>
          <p:cNvPicPr>
            <a:picLocks noGrp="1"/>
          </p:cNvPicPr>
          <p:nvPr>
            <p:ph idx="1"/>
          </p:nvPr>
        </p:nvPicPr>
        <p:blipFill>
          <a:blip r:embed="rId4"/>
          <a:srcRect/>
          <a:stretch>
            <a:fillRect/>
          </a:stretch>
        </p:blipFill>
        <p:spPr bwMode="auto">
          <a:xfrm>
            <a:off x="198304" y="2103438"/>
            <a:ext cx="9022813" cy="4528716"/>
          </a:xfrm>
          <a:prstGeom prst="rect">
            <a:avLst/>
          </a:prstGeom>
          <a:noFill/>
          <a:ln w="9525">
            <a:noFill/>
            <a:miter lim="800000"/>
            <a:headEnd/>
            <a:tailEnd/>
          </a:ln>
        </p:spPr>
      </p:pic>
    </p:spTree>
    <p:extLst>
      <p:ext uri="{BB962C8B-B14F-4D97-AF65-F5344CB8AC3E}">
        <p14:creationId xmlns:p14="http://schemas.microsoft.com/office/powerpoint/2010/main" val="3163055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t>
            </a:r>
            <a:r>
              <a:rPr lang="ru-RU" sz="2800" b="1" dirty="0" smtClean="0">
                <a:solidFill>
                  <a:srgbClr val="002060"/>
                </a:solidFill>
              </a:rPr>
              <a:t>Село Бабаюрт. Страна Россия . Субъект федерации Дагестана. Муниципальный район </a:t>
            </a:r>
            <a:r>
              <a:rPr lang="ru-RU" sz="2800" b="1" dirty="0" err="1" smtClean="0">
                <a:solidFill>
                  <a:srgbClr val="002060"/>
                </a:solidFill>
              </a:rPr>
              <a:t>Бабаюртовский</a:t>
            </a:r>
            <a:r>
              <a:rPr lang="ru-RU" sz="2800" b="1" dirty="0" smtClean="0">
                <a:solidFill>
                  <a:srgbClr val="002060"/>
                </a:solidFill>
              </a:rPr>
              <a:t> </a:t>
            </a:r>
            <a:endParaRPr lang="ru-RU" sz="2800" b="1" dirty="0">
              <a:solidFill>
                <a:srgbClr val="002060"/>
              </a:solidFill>
            </a:endParaRPr>
          </a:p>
        </p:txBody>
      </p:sp>
      <p:sp>
        <p:nvSpPr>
          <p:cNvPr id="5" name="5-конечная звезда 4">
            <a:hlinkClick r:id="rId3" action="ppaction://hlinksldjump"/>
          </p:cNvPr>
          <p:cNvSpPr/>
          <p:nvPr/>
        </p:nvSpPr>
        <p:spPr>
          <a:xfrm>
            <a:off x="9430327" y="3833091"/>
            <a:ext cx="2364509" cy="22025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3" descr="http://vestikavkaza.ru/upload/fbig/iblock/68e/sopuyjwdcp.jpg"/>
          <p:cNvPicPr>
            <a:picLocks noGrp="1" noChangeAspect="1" noChangeArrowheads="1"/>
          </p:cNvPicPr>
          <p:nvPr>
            <p:ph idx="1"/>
          </p:nvPr>
        </p:nvPicPr>
        <p:blipFill>
          <a:blip r:embed="rId4"/>
          <a:srcRect/>
          <a:stretch>
            <a:fillRect/>
          </a:stretch>
        </p:blipFill>
        <p:spPr bwMode="auto">
          <a:xfrm>
            <a:off x="727113" y="1861851"/>
            <a:ext cx="8549089" cy="4781320"/>
          </a:xfrm>
          <a:prstGeom prst="rect">
            <a:avLst/>
          </a:prstGeom>
          <a:noFill/>
        </p:spPr>
      </p:pic>
    </p:spTree>
    <p:extLst>
      <p:ext uri="{BB962C8B-B14F-4D97-AF65-F5344CB8AC3E}">
        <p14:creationId xmlns:p14="http://schemas.microsoft.com/office/powerpoint/2010/main" val="675071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Савон">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Савон">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авон">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Савон</Template>
  <TotalTime>651</TotalTime>
  <Words>158</Words>
  <Application>Microsoft Office PowerPoint</Application>
  <PresentationFormat>Широкоэкранный</PresentationFormat>
  <Paragraphs>64</Paragraphs>
  <Slides>33</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33</vt:i4>
      </vt:variant>
    </vt:vector>
  </HeadingPairs>
  <TitlesOfParts>
    <vt:vector size="40" baseType="lpstr">
      <vt:lpstr>Arial</vt:lpstr>
      <vt:lpstr>Calibri</vt:lpstr>
      <vt:lpstr>Century Gothic</vt:lpstr>
      <vt:lpstr>Courier New</vt:lpstr>
      <vt:lpstr>Garamond</vt:lpstr>
      <vt:lpstr>Times New Roman</vt:lpstr>
      <vt:lpstr>Савон</vt:lpstr>
      <vt:lpstr>Презентация PowerPoint</vt:lpstr>
      <vt:lpstr>Презентация PowerPoint</vt:lpstr>
      <vt:lpstr>                      Самая высокая гора в Дагестане                    10 </vt:lpstr>
      <vt:lpstr>                        20   Назовите самый большой аул в Дагестане            . </vt:lpstr>
      <vt:lpstr>                 30   Назовите самую высокую  песчаную дюну в Европе </vt:lpstr>
      <vt:lpstr>40  Самый глубокий каньон в мире . </vt:lpstr>
      <vt:lpstr>                 50 Назовите самый высокогорный аул Дагестана </vt:lpstr>
      <vt:lpstr>Высочайшая гора Дагестана Базардюзю, официально крайняя южная точка России, совсем еще молодая, возрастом в двадцать миллионов лет, рожденная на месте океана, покоренная ветрам, купающаяся в облаках, — явила себя миру в ходе тектонического разрыва, подъема океанского дна. Г.Базардюзю-4466м. </vt:lpstr>
      <vt:lpstr> Село Бабаюрт. Страна Россия . Субъект федерации Дагестана. Муниципальный район Бабаюртовский </vt:lpstr>
      <vt:lpstr> </vt:lpstr>
      <vt:lpstr>Сула́кский каньо́н — каньон на территории России в долине реки Сулак (Республика Дагестан), глубочайший каньон Европы. Протяженность каньона составляет 53 километра, глубина достигает 1920 метров.[2] Это на 63 метра глубже Большого каньона в США  </vt:lpstr>
      <vt:lpstr>Лезгинское село Куруш в Дагестане – рекордсмен по высоте среди горных селений не только Северного Кавказа, но и всей Европы. А еще самый южный населенный пункт нашей страны. Так что Куруш – это буквально край земли, в котором до звезд можно дотянуться рукой. Село известно каждому альпинисту: сюда их влекут гордые вершины-красавицы  Базардюзю, Шалбуздаг и Ерыдаг. </vt:lpstr>
      <vt:lpstr> 10  …</vt:lpstr>
      <vt:lpstr>                    20  Назовите самое высокогорное  крупное озеро Дагестана.      </vt:lpstr>
      <vt:lpstr> 30  Назовите самую большую транзитную реку Дагестана.     </vt:lpstr>
      <vt:lpstr>40 Назовите самую полноводную реку Горного Дагестана   </vt:lpstr>
      <vt:lpstr>Самый высокий водопад в Дагестане</vt:lpstr>
      <vt:lpstr>Каспийское море омывает берега пяти прибрежных государств: * России (Дагестана, Калмыкии и Астраханской области) — на западне и северо-западе, длина береговой линии 695 километров * Казахстана — на севере, северо-востоке и востоке, длина береговой линии 2320 километров * Туркмении — на юго-востоке, длина береговой линии 1200 километров * Ирана — на юге, длина береговой линии — 724 километра * Азербайджана — на юго-западе, длина береговой линии 955 километров. ... Крупные российские города — столица Дагестана Махачкала и самый южный город России ..</vt:lpstr>
      <vt:lpstr> Кезенойам (чеч. Къоьзана Ӏам, Эйзен Ӏам авар. ГӀанди хӏор) — завальное озеро на границе Веденского района Чеченской Республики и Ботлихского района Дагестана. Относится к бассейну реки Сулак. Гидрологический памятник природы регионального значения. Расположено в поясе субальпийских лугов.  </vt:lpstr>
      <vt:lpstr> </vt:lpstr>
      <vt:lpstr>Сулак, река — река в юго восточном Предкавказье, в бассейне коей расположены северная и средняя части Дагестана, составляется из 4 рек (Койсу): Андийского, Аварского, Казикумухского и Кара Койсу.</vt:lpstr>
      <vt:lpstr>Чараур — самый высокий водопад Дагестана. Высота падения воды достигает 250 метров, причем это не единая, а двухступенчатая струя. Верхняя ступень Чараура имеет высоту 150 метров, нижняя — до 100 метров.</vt:lpstr>
      <vt:lpstr>10  </vt:lpstr>
      <vt:lpstr>20 </vt:lpstr>
      <vt:lpstr>        </vt:lpstr>
      <vt:lpstr>40  С какого года Махачкала является столицей Дагестана?     </vt:lpstr>
      <vt:lpstr>50 В каком году образовался город Кизилюрт?  </vt:lpstr>
      <vt:lpstr>Генерал от инфантерии, герой Отечественной войны 1812 года князь Петр Иванович Багратион родился в 1765 году в городе Кизляре в семье полковника русской армии Ивана Багратиона. Он происходил из древнейшего рода Грузии, давшего много грузинских и армянских царей. В 1782 году Петр Багратион был определен князем Григорием Потемкиным в Кавказский мушкетный полк сержантом. Багратион принял участие в ряде экспедиций и походов против непокорных горцев в 1783, 1784, 1786, 1790 и 1791 годах. В одной из стычек с чеченцами он был тяжело ранен и остался на поле сражения в груде убитых и раненых.</vt:lpstr>
      <vt:lpstr>Дербент – один из самых древних городов России и всего мира. Он находится на самом юге нашей страны, в Республике Дагестан, на западном побережье Каспийского моря, недалеко от устья реки Самур. ... Общая информация. Дербент является настоящим музеем под открытым небом, подлинной находкой для туристов, интересующихся историей. Здесь можно увидеть памятники различных эпох, которые помнят древних персов и византийцев. </vt:lpstr>
      <vt:lpstr> </vt:lpstr>
      <vt:lpstr>Махачкала , ранее известное как Петровское (1844–1857), и Петровск-Порт  (1857–1921),с 15 декабря 1923 года является столицей и крупнейшим городом  Республики Дагестан в России . Город расположен на Каспийском море , его площадь составляет 468,13 квадратных километров , с населением более 603 518 жителей.</vt:lpstr>
      <vt:lpstr>Указом Президиума Верховного Совета РСФСР от 1 февраля 1963 года и Указом Президиума Верховного Совета ДАССР от 23 февраля 1963 года на базе рабочего посёлка Кизилюрт. </vt:lpstr>
      <vt:lpstr>МОЛОДЦЫ!!!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Разнообразие  животных</dc:title>
  <dc:creator>Ученик</dc:creator>
  <cp:lastModifiedBy>Microsoft Office</cp:lastModifiedBy>
  <cp:revision>52</cp:revision>
  <dcterms:created xsi:type="dcterms:W3CDTF">2020-12-11T15:47:53Z</dcterms:created>
  <dcterms:modified xsi:type="dcterms:W3CDTF">2021-05-25T18:38:09Z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1029782</vt:lpwstr>
  </property>
  <property fmtid="{D5CDD505-2E9C-101B-9397-08002B2CF9AE}" pid="3" name="NXPowerLiteSettings">
    <vt:lpwstr>C700052003A000</vt:lpwstr>
  </property>
  <property fmtid="{D5CDD505-2E9C-101B-9397-08002B2CF9AE}" pid="4" name="NXPowerLiteVersion">
    <vt:lpwstr>D8.0.4</vt:lpwstr>
  </property>
</Properties>
</file>