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78" r:id="rId4"/>
    <p:sldId id="260" r:id="rId5"/>
    <p:sldId id="261" r:id="rId6"/>
    <p:sldId id="262" r:id="rId7"/>
    <p:sldId id="265" r:id="rId8"/>
    <p:sldId id="282" r:id="rId9"/>
    <p:sldId id="284" r:id="rId10"/>
    <p:sldId id="275" r:id="rId11"/>
    <p:sldId id="263" r:id="rId12"/>
    <p:sldId id="274" r:id="rId13"/>
    <p:sldId id="276" r:id="rId14"/>
    <p:sldId id="277" r:id="rId15"/>
    <p:sldId id="267" r:id="rId16"/>
    <p:sldId id="268" r:id="rId17"/>
    <p:sldId id="269" r:id="rId18"/>
    <p:sldId id="283" r:id="rId19"/>
    <p:sldId id="281" r:id="rId20"/>
    <p:sldId id="271" r:id="rId21"/>
    <p:sldId id="272" r:id="rId22"/>
    <p:sldId id="273" r:id="rId23"/>
    <p:sldId id="270" r:id="rId24"/>
    <p:sldId id="279" r:id="rId25"/>
    <p:sldId id="264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D2063-02CD-4F04-96DE-2165BDF86D5C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5B15A-96D3-42BF-8C1D-E094CD2D95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00"/>
    </mc:Choice>
    <mc:Fallback xmlns="">
      <p:transition spd="slow" advClick="0" advTm="2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3AD02-9A68-4F76-AB26-29273583A6BF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94B7F-3C24-4A96-85E8-CDCE963319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00"/>
    </mc:Choice>
    <mc:Fallback xmlns="">
      <p:transition spd="slow" advClick="0" advTm="2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1ED09-6CDB-494C-842A-457A3F299F74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3249E-9BB4-494C-B4AC-00EB5B1D75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00"/>
    </mc:Choice>
    <mc:Fallback xmlns="">
      <p:transition spd="slow" advClick="0" advTm="2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DAC75-B945-44B5-B5C5-8D01694C086B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935E5-9C5A-4B32-BB68-C4F3CB2476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00"/>
    </mc:Choice>
    <mc:Fallback xmlns="">
      <p:transition spd="slow" advClick="0" advTm="2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23F21-FDBD-4A01-A78B-90207A5E0825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5B55C-23F6-48DC-B9FE-5DAE2978C7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00"/>
    </mc:Choice>
    <mc:Fallback xmlns="">
      <p:transition spd="slow" advClick="0" advTm="2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8BF07-5308-4BA4-80BC-8E040F1F26EC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B648F-D3AB-46DD-A68B-41CE451FCB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00"/>
    </mc:Choice>
    <mc:Fallback xmlns="">
      <p:transition spd="slow" advClick="0" advTm="21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3B779-B67A-4280-BE34-812B019DE8C2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F1220-15C0-4AA5-9AAE-AE8E5B8253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00"/>
    </mc:Choice>
    <mc:Fallback xmlns="">
      <p:transition spd="slow" advClick="0" advTm="21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48365-D768-4B08-AC8C-B24147AD09E7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C86C6-B248-43D3-AE0E-7FDADD8EBA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00"/>
    </mc:Choice>
    <mc:Fallback xmlns="">
      <p:transition spd="slow" advClick="0" advTm="2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03CFC-C917-4758-BEB2-DE285CFA8E2B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F8B52-9439-4690-92BE-62E2A54E3A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00"/>
    </mc:Choice>
    <mc:Fallback xmlns="">
      <p:transition spd="slow" advClick="0" advTm="2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F7477-662B-4BF8-9725-E865A7732F91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A07FB-7630-4580-BD07-B92A85057D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00"/>
    </mc:Choice>
    <mc:Fallback xmlns="">
      <p:transition spd="slow" advClick="0" advTm="21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E3088-9504-45B5-871D-B320482F2473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4B143-87E1-4307-B6A2-7DA8DAF5F8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00"/>
    </mc:Choice>
    <mc:Fallback xmlns="">
      <p:transition spd="slow" advClick="0" advTm="2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3EF1E3-6211-411D-A4E5-8646A98E56B3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176979-8B84-490D-968E-ED0ED0166E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79512" y="188640"/>
            <a:ext cx="8784976" cy="648072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1000"/>
    </mc:Choice>
    <mc:Fallback xmlns="">
      <p:transition spd="slow" advClick="0" advTm="21000"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776" y="908720"/>
            <a:ext cx="5328592" cy="4824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  <a:spcAft>
                <a:spcPts val="0"/>
              </a:spcAft>
            </a:pP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«Чтобы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быть</a:t>
            </a:r>
          </a:p>
          <a:p>
            <a:pPr algn="r">
              <a:lnSpc>
                <a:spcPts val="2400"/>
              </a:lnSpc>
              <a:spcAft>
                <a:spcPts val="0"/>
              </a:spcAft>
            </a:pP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ts val="2400"/>
              </a:lnSpc>
              <a:spcAft>
                <a:spcPts val="0"/>
              </a:spcAft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хорошим</a:t>
            </a:r>
          </a:p>
          <a:p>
            <a:pPr algn="r">
              <a:lnSpc>
                <a:spcPts val="2400"/>
              </a:lnSpc>
              <a:spcAft>
                <a:spcPts val="0"/>
              </a:spcAft>
            </a:pP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ts val="2400"/>
              </a:lnSpc>
              <a:spcAft>
                <a:spcPts val="0"/>
              </a:spcAft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преподавателем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r">
              <a:lnSpc>
                <a:spcPts val="2400"/>
              </a:lnSpc>
              <a:spcAft>
                <a:spcPts val="0"/>
              </a:spcAft>
            </a:pPr>
            <a:endParaRPr lang="ru-RU" sz="4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ts val="2400"/>
              </a:lnSpc>
              <a:spcAft>
                <a:spcPts val="0"/>
              </a:spcAft>
            </a:pP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нужно любить то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r">
              <a:lnSpc>
                <a:spcPts val="2400"/>
              </a:lnSpc>
              <a:spcAft>
                <a:spcPts val="0"/>
              </a:spcAft>
            </a:pPr>
            <a:endParaRPr lang="ru-RU" sz="40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ts val="2400"/>
              </a:lnSpc>
              <a:spcAft>
                <a:spcPts val="0"/>
              </a:spcAft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преподаёшь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r">
              <a:lnSpc>
                <a:spcPts val="2400"/>
              </a:lnSpc>
              <a:spcAft>
                <a:spcPts val="0"/>
              </a:spcAft>
            </a:pPr>
            <a:endParaRPr lang="ru-RU" sz="4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ts val="2400"/>
              </a:lnSpc>
              <a:spcAft>
                <a:spcPts val="0"/>
              </a:spcAft>
            </a:pP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любить тех,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кому</a:t>
            </a:r>
          </a:p>
          <a:p>
            <a:pPr algn="r">
              <a:lnSpc>
                <a:spcPts val="2400"/>
              </a:lnSpc>
              <a:spcAft>
                <a:spcPts val="0"/>
              </a:spcAft>
            </a:pPr>
            <a:endParaRPr lang="ru-RU" sz="40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ts val="2400"/>
              </a:lnSpc>
              <a:spcAft>
                <a:spcPts val="0"/>
              </a:spcAft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преподаёшь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...»</a:t>
            </a:r>
          </a:p>
          <a:p>
            <a:pPr algn="r">
              <a:lnSpc>
                <a:spcPts val="2400"/>
              </a:lnSpc>
              <a:spcAft>
                <a:spcPts val="0"/>
              </a:spcAft>
            </a:pPr>
            <a:endParaRPr lang="ru-RU" sz="4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ts val="2400"/>
              </a:lnSpc>
              <a:spcAft>
                <a:spcPts val="0"/>
              </a:spcAft>
            </a:pP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(В. Ключевский)</a:t>
            </a:r>
            <a:endParaRPr lang="ru-RU" sz="40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E:\ТЕЛЕФОН\IMG_20151012_1243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7038">
            <a:off x="750270" y="590328"/>
            <a:ext cx="2895786" cy="38610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8194" name="Picture 2" descr="http://magopc.ru/photo_b/221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387" y="4914773"/>
            <a:ext cx="2463552" cy="163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42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evenkia-school.ru/fest_pi/opyt_raboty/avershina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24944"/>
            <a:ext cx="4762500" cy="344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storage.kaztube.kz/storage5/images/a0/ff/f1/2a/8b/a0fff12a8bf4ac11d4669b5a00990c5d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57" b="22219"/>
          <a:stretch/>
        </p:blipFill>
        <p:spPr bwMode="auto">
          <a:xfrm>
            <a:off x="323528" y="286189"/>
            <a:ext cx="5189365" cy="314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477561"/>
      </p:ext>
    </p:extLst>
  </p:cSld>
  <p:clrMapOvr>
    <a:masterClrMapping/>
  </p:clrMapOvr>
  <p:transition spd="slow" advClick="0" advTm="18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05860" y="404664"/>
            <a:ext cx="8145644" cy="54476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8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"Технология проблемно-диалогического</a:t>
            </a:r>
          </a:p>
          <a:p>
            <a:pPr algn="ctr"/>
            <a:r>
              <a:rPr lang="ru-RU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обучения</a:t>
            </a:r>
          </a:p>
          <a:p>
            <a:pPr algn="ctr"/>
            <a:r>
              <a:rPr lang="ru-RU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на уроках математики,</a:t>
            </a:r>
          </a:p>
          <a:p>
            <a:pPr algn="ctr"/>
            <a:r>
              <a:rPr lang="ru-RU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как средство формирования </a:t>
            </a:r>
          </a:p>
          <a:p>
            <a:pPr algn="ctr"/>
            <a:r>
              <a:rPr lang="ru-RU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личностного развития </a:t>
            </a:r>
          </a:p>
          <a:p>
            <a:pPr algn="ctr"/>
            <a:r>
              <a:rPr lang="ru-RU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обучающихся</a:t>
            </a:r>
            <a:endParaRPr lang="ru-RU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5122" name="Picture 2" descr="http://morgoth.ru/images/2015/01/03/c07bf240c55c450ec0d0f5d83a2d5a19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800724"/>
            <a:ext cx="5472608" cy="105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97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00"/>
    </mc:Choice>
    <mc:Fallback xmlns="">
      <p:transition spd="slow" advClick="0" advTm="21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mages.myshared.ru/4/215571/slide_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037027" cy="602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24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onf.ru/sites/default/files/cms/wp-content/uploads/2015/06/shkolniki_za_parto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8247955" cy="489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50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00"/>
    </mc:Choice>
    <mc:Fallback xmlns="">
      <p:transition spd="slow" advClick="0" advTm="21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layer.myshared.ru/6/647712/slides/slide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471925" cy="635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96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3" y="620689"/>
            <a:ext cx="705678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Урок алгебры в 7 классе</a:t>
            </a:r>
            <a:endParaRPr lang="ru-RU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7533">
            <a:off x="789364" y="1603914"/>
            <a:ext cx="3037266" cy="40496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0728">
            <a:off x="5064691" y="1706661"/>
            <a:ext cx="3219822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5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447" y="188640"/>
            <a:ext cx="894655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Урок математики в 5 классе</a:t>
            </a:r>
          </a:p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Тема: «Действия с десятичными дробями»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 descr="C:\Users\Даниял\Desktop\IMG_20161024_1454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3672408" cy="47251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051" name="Picture 3" descr="C:\Users\Даниял\Desktop\IMG_20161024_1453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1783">
            <a:off x="4665249" y="1556792"/>
            <a:ext cx="3543858" cy="47251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1298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2331" y="332656"/>
            <a:ext cx="846167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Урок математики в 6 классе</a:t>
            </a:r>
          </a:p>
          <a:p>
            <a:pPr algn="ctr"/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Тема: « Сравнение обыкновенных дробей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3378">
            <a:off x="924867" y="2007915"/>
            <a:ext cx="3226202" cy="43016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6982">
            <a:off x="5090000" y="1916526"/>
            <a:ext cx="3147814" cy="419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37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аниял\Desktop\IMG_20161024_1057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4664"/>
            <a:ext cx="4299942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51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00"/>
    </mc:Choice>
    <mc:Fallback xmlns="">
      <p:transition spd="slow" advClick="0" advTm="21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4836">
            <a:off x="358686" y="946488"/>
            <a:ext cx="3435846" cy="45811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9383">
            <a:off x="4586268" y="932304"/>
            <a:ext cx="3457121" cy="460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5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2000"/>
    </mc:Choice>
    <mc:Fallback xmlns="">
      <p:transition spd="slow" advClick="0" advTm="22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844824"/>
            <a:ext cx="7021461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6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508518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2013</a:t>
            </a:r>
            <a:endParaRPr lang="ru-RU" dirty="0">
              <a:latin typeface="+mn-lt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260648"/>
            <a:ext cx="795448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Гасанова </a:t>
            </a:r>
            <a:r>
              <a:rPr lang="ru-RU" sz="32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Гюльжан</a:t>
            </a:r>
            <a:r>
              <a:rPr lang="ru-RU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32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Джамалдиновна</a:t>
            </a:r>
            <a:endParaRPr lang="ru-RU" sz="32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МКОУ «Султанянгиюртовская СОШ"</a:t>
            </a:r>
            <a:endParaRPr lang="ru-RU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7" name="Picture 3" descr="E:\ТЕЛЕФОН\IMG_20160822_2142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80" y="1628800"/>
            <a:ext cx="3093516" cy="47666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6146" name="Picture 2" descr="http://static.diary.ru/userdir/1/4/2/4/142403/4927838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2160240" cy="205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school-box.ru/images/stories/statyi/igrovie-i-interaktivnie-technologii-na-urokach-russkogo-yazi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65" y="301047"/>
            <a:ext cx="5061650" cy="30243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paidagogos.com/wp-content/uploads/2014/12/1771281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852936"/>
            <a:ext cx="4861997" cy="36464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0850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files.web2edu.ru/b73f813a-5127-4f47-8ef7-cf2da7345ed1/%7Be662df03-10f2-4da9-bd2c-562cf8d9db58%7D.jpg?w=757&amp;h=5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4525133" cy="358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school-box.ru/images/stories/statyi/igrovie-i-interaktivnie-technologii-na-urokach-russkogo-yazika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883652"/>
            <a:ext cx="4727848" cy="3974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38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7000"/>
    </mc:Choice>
    <mc:Fallback xmlns="">
      <p:transition spd="slow" advClick="0" advTm="17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kekezz.com/pics/57c926f4191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811" y="4953"/>
            <a:ext cx="4464496" cy="33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ТЕЛЕФОН\IMG-20141127-WA00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12976"/>
            <a:ext cx="3923928" cy="294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:\презентация\IMG_20161018_1456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204864"/>
            <a:ext cx="2859782" cy="381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25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60648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«Если башмачник будет плохим мастером, то государство от этого не очень пострадает – граждане будут только несколько хуже обуты, но если воспитатель детей будет плохо выполнять свои обязанности, то в стране появятся целые поколения невежественных и дурных людей».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30737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6" name="Picture 8" descr="http://freeppt4u.com/u/storage/ppt_11478/898b-1395500462-8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786"/>
          <a:stretch/>
        </p:blipFill>
        <p:spPr bwMode="auto">
          <a:xfrm>
            <a:off x="179512" y="188640"/>
            <a:ext cx="8856984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Даниял\Desktop\IMG-20161024-WA000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" t="12096" r="2447" b="19649"/>
          <a:stretch/>
        </p:blipFill>
        <p:spPr bwMode="auto">
          <a:xfrm>
            <a:off x="264189" y="1430450"/>
            <a:ext cx="868763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18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ages.myshared.ru/6/582465/slide_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39"/>
            <a:ext cx="8784976" cy="648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47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00"/>
    </mc:Choice>
    <mc:Fallback xmlns="">
      <p:transition spd="slow" advClick="0" advTm="21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ТЕЛЕФОН\IMG-20141126-WA00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65376"/>
            <a:ext cx="3347864" cy="251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:\WhatsApp\Media\WhatsApp Images\IMG-20161022-WA00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691727"/>
            <a:ext cx="3799091" cy="2687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I:\WhatsApp\Media\WhatsApp Images\IMG-20161022-WA000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6" b="30343"/>
          <a:stretch/>
        </p:blipFill>
        <p:spPr bwMode="auto">
          <a:xfrm>
            <a:off x="4283968" y="188689"/>
            <a:ext cx="4211960" cy="313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:\WhatsApp\Media\WhatsApp Images\IMG-20161022-WA003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10006"/>
          <a:stretch/>
        </p:blipFill>
        <p:spPr bwMode="auto">
          <a:xfrm>
            <a:off x="333032" y="455725"/>
            <a:ext cx="3616887" cy="287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362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60" y="1196752"/>
            <a:ext cx="8893140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«Чтобы научить другого,</a:t>
            </a:r>
          </a:p>
          <a:p>
            <a:pPr algn="ctr"/>
            <a:r>
              <a:rPr lang="ru-RU" sz="54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</a:t>
            </a:r>
            <a:r>
              <a:rPr lang="ru-RU" sz="5400" b="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ребуется больше ума,</a:t>
            </a:r>
          </a:p>
          <a:p>
            <a:pPr algn="ctr"/>
            <a:r>
              <a:rPr lang="ru-RU" sz="54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чем чтобы научиться самому </a:t>
            </a:r>
            <a:endParaRPr lang="ru-RU" sz="5400" b="0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074" name="Picture 2" descr="E:\ТЕЛЕФОН\IMG_20160219_1653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2199">
            <a:off x="-47461" y="4009792"/>
            <a:ext cx="2771800" cy="2078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5" name="Picture 3" descr="E:\ТЕЛЕФОН\IMG_20160429_1234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810" y="3684876"/>
            <a:ext cx="2910325" cy="2182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6" name="Picture 4" descr="E:\ТЕЛЕФОН\IMG_20160520_1241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9217">
            <a:off x="5874606" y="3808339"/>
            <a:ext cx="3035829" cy="22768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29397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http://www.drogbaster.it/cornici-foto/fotomontaggi-cornic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14" y="188640"/>
            <a:ext cx="8780274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764704"/>
            <a:ext cx="612068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-ExtB" pitchFamily="49" charset="-122"/>
                <a:cs typeface="Times New Roman" panose="02020603050405020304" pitchFamily="18" charset="0"/>
              </a:rPr>
              <a:t>Мое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-ExtB" pitchFamily="49" charset="-122"/>
                <a:cs typeface="Times New Roman" panose="02020603050405020304" pitchFamily="18" charset="0"/>
              </a:rPr>
              <a:t>педагогическое  кредо</a:t>
            </a:r>
          </a:p>
          <a:p>
            <a:r>
              <a:rPr lang="ru-RU" b="1" i="1" dirty="0">
                <a:solidFill>
                  <a:srgbClr val="FF0000"/>
                </a:solidFill>
              </a:rPr>
              <a:t>    </a:t>
            </a:r>
            <a:endParaRPr lang="ru-RU" b="1" i="1" dirty="0" smtClean="0">
              <a:solidFill>
                <a:srgbClr val="FF0000"/>
              </a:solidFill>
            </a:endParaRPr>
          </a:p>
          <a:p>
            <a:endParaRPr lang="ru-RU" b="1" i="1" dirty="0">
              <a:solidFill>
                <a:srgbClr val="FF0000"/>
              </a:solidFill>
            </a:endParaRPr>
          </a:p>
          <a:p>
            <a:endParaRPr lang="ru-RU" b="1" i="1" dirty="0" smtClean="0">
              <a:solidFill>
                <a:srgbClr val="FF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 Быть требовательным не только к ученикам, но и к себе.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Не </a:t>
            </a:r>
            <a:r>
              <a:rPr lang="ru-RU" sz="2400" b="1" dirty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останавливаться на достигнутом и постоянно совершенствоваться! </a:t>
            </a:r>
            <a:endParaRPr lang="ru-RU" sz="2400" b="1" dirty="0" smtClean="0">
              <a:latin typeface="Times New Roman" pitchFamily="18" charset="0"/>
              <a:ea typeface="BatangChe" pitchFamily="49" charset="-127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Стать </a:t>
            </a:r>
            <a:r>
              <a:rPr lang="ru-RU" sz="2400" b="1" dirty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для своих учеников таким же дорогим и родным человеком, как мама, то есть отдать им свое сердце.</a:t>
            </a:r>
          </a:p>
        </p:txBody>
      </p:sp>
    </p:spTree>
    <p:extLst>
      <p:ext uri="{BB962C8B-B14F-4D97-AF65-F5344CB8AC3E}">
        <p14:creationId xmlns:p14="http://schemas.microsoft.com/office/powerpoint/2010/main" val="186130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7000"/>
    </mc:Choice>
    <mc:Fallback xmlns="">
      <p:transition spd="slow" advClick="0" advTm="17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124745"/>
            <a:ext cx="69127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cs typeface="Utsaah" pitchFamily="34" charset="0"/>
              </a:rPr>
              <a:t>«Человек </a:t>
            </a:r>
            <a:r>
              <a:rPr lang="ru-RU" sz="4000" dirty="0" smtClean="0">
                <a:cs typeface="Utsaah" pitchFamily="34" charset="0"/>
              </a:rPr>
              <a:t>глубоко постигает </a:t>
            </a:r>
            <a:r>
              <a:rPr lang="ru-RU" sz="4000" dirty="0">
                <a:cs typeface="Utsaah" pitchFamily="34" charset="0"/>
              </a:rPr>
              <a:t>лишь то, до чего додумывается сам». </a:t>
            </a:r>
            <a:endParaRPr lang="ru-RU" sz="4000" dirty="0" smtClean="0">
              <a:cs typeface="Utsaah" pitchFamily="34" charset="0"/>
            </a:endParaRPr>
          </a:p>
          <a:p>
            <a:pPr algn="r"/>
            <a:r>
              <a:rPr lang="ru-RU" sz="4000" dirty="0" smtClean="0">
                <a:cs typeface="Utsaah" pitchFamily="34" charset="0"/>
              </a:rPr>
              <a:t>Сократ</a:t>
            </a:r>
            <a:endParaRPr lang="ru-RU" sz="4000" dirty="0">
              <a:cs typeface="Utsaah" pitchFamily="34" charset="0"/>
            </a:endParaRPr>
          </a:p>
        </p:txBody>
      </p:sp>
      <p:pic>
        <p:nvPicPr>
          <p:cNvPr id="4098" name="Picture 2" descr="H:\презентация\IMG_20161018_1451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284984"/>
            <a:ext cx="2229712" cy="2972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709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презентация\IMG_20161021_1228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4644008" cy="34830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7" name="Picture 3" descr="H:\презентация\IMG_20161021_1232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780928"/>
            <a:ext cx="4423473" cy="33176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1033" name="Picture 9" descr="http://www.playcast.ru/uploads/2014/11/18/10682321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293096"/>
            <a:ext cx="2819400" cy="24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827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2000"/>
    </mc:Choice>
    <mc:Fallback xmlns="">
      <p:transition spd="slow" advClick="0" advTm="22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аниял\Desktop\IMG_20161024_1056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98730"/>
            <a:ext cx="3543858" cy="472514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:\презентация\IMG_20161021_1229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42615"/>
            <a:ext cx="4139952" cy="31049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542832"/>
      </p:ext>
    </p:extLst>
  </p:cSld>
  <p:clrMapOvr>
    <a:masterClrMapping/>
  </p:clrMapOvr>
  <p:transition spd="slow" advClick="0" advTm="18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Даниял\Desktop\IMG_20161024_1057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692696"/>
            <a:ext cx="3240360" cy="4320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:\презентация\IMG_20161021_1230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4764021" cy="3573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434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00"/>
    </mc:Choice>
    <mc:Fallback xmlns="">
      <p:transition spd="slow" advClick="0" advTm="21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157</Words>
  <Application>Microsoft Office PowerPoint</Application>
  <PresentationFormat>Экран (4:3)</PresentationFormat>
  <Paragraphs>43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Компас</dc:creator>
  <cp:lastModifiedBy>Даниял</cp:lastModifiedBy>
  <cp:revision>30</cp:revision>
  <dcterms:created xsi:type="dcterms:W3CDTF">2013-07-10T15:00:56Z</dcterms:created>
  <dcterms:modified xsi:type="dcterms:W3CDTF">2016-10-24T19:49:06Z</dcterms:modified>
</cp:coreProperties>
</file>