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1" r:id="rId11"/>
    <p:sldId id="270" r:id="rId12"/>
    <p:sldId id="271" r:id="rId13"/>
    <p:sldId id="272" r:id="rId14"/>
    <p:sldId id="273" r:id="rId15"/>
    <p:sldId id="274" r:id="rId16"/>
    <p:sldId id="275" r:id="rId17"/>
    <p:sldId id="268" r:id="rId18"/>
    <p:sldId id="276" r:id="rId19"/>
    <p:sldId id="277" r:id="rId20"/>
    <p:sldId id="278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BC21435-2727-4842-826F-9C56598F8A3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E3F9F30-BAB1-4B2B-A6D8-494113843D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1news.az/images/articles/2015/02/21/thumb_201502211032385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000504"/>
            <a:ext cx="3914775" cy="2638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://punkt-a.info/upload/resize_cache/iblock/c40/300_300_1/994096a1153d6f9418c2e9850fbeedd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429000"/>
            <a:ext cx="3714756" cy="2786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http://permonline.ru/images/photos/new/new_205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85728"/>
            <a:ext cx="2581275" cy="1714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752600"/>
            <a:ext cx="7772400" cy="1830388"/>
          </a:xfrm>
        </p:spPr>
        <p:txBody>
          <a:bodyPr/>
          <a:lstStyle/>
          <a:p>
            <a:r>
              <a:rPr lang="ru-RU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Каспийское море-жемчужина России</a:t>
            </a:r>
            <a:endParaRPr lang="ru-RU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3560" name="Picture 8" descr="http://xn--d1a1bb.xn--p1ai/UPLOAD/UserFiles/image/kaspi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2135" y="0"/>
            <a:ext cx="3741865" cy="2433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555pics.ru/images/6658_kaspiiskogo-morya-kar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657226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278605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Крупные полуострова Каспийского моря: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Аграханский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полуостров , Апшеронский полуостров,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Бузачи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Мангышлак,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Мианкале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Туб-Караган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Каспийском море расположено около 50 крупных и средних островов общей площадью примерно 350 квадратных километров. Наиболее крупные острова: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Ашур-Ада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Гарасу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Гум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, Даш,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Зира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Зянбил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Кюр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Дашы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Хара-Зира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Сенги-Мугань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Чечень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Чыгыл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Крупные заливы Каспийского моря: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Аграханский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залив, Комсомолец,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Кайдак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Мангышлак, Казах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Туркменбаши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Туркмен 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Гызылагач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Астрахань 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Гызлар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Гиркан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Энзели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fs00.infourok.ru/images/doc/219/6466/1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im3-tub-ru.yandex.net/i?id=6f5f2afadb80c62dd3b380c6bc19869f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524250" cy="2597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85786" y="285729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Вобла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8614" name="Picture 6" descr="http://cdn01.ru/files/users/images/b0/6f/b06fd888d4893de39ab3d51e7af5e78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214290"/>
            <a:ext cx="3143240" cy="1944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6357950" y="214290"/>
            <a:ext cx="1481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Кефаль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68616" name="Picture 8" descr="http://region15.ru/content-news-main/2009_11/02_22-06_1.jpg"/>
          <p:cNvPicPr>
            <a:picLocks noChangeAspect="1" noChangeArrowheads="1"/>
          </p:cNvPicPr>
          <p:nvPr/>
        </p:nvPicPr>
        <p:blipFill>
          <a:blip r:embed="rId4"/>
          <a:srcRect b="12711"/>
          <a:stretch>
            <a:fillRect/>
          </a:stretch>
        </p:blipFill>
        <p:spPr bwMode="auto">
          <a:xfrm>
            <a:off x="0" y="4343382"/>
            <a:ext cx="4000496" cy="2514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785786" y="3000372"/>
            <a:ext cx="1428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C00000"/>
              </a:solidFill>
            </a:endParaRPr>
          </a:p>
          <a:p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Лосось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68618" name="Picture 10" descr="https://im2-tub-ru.yandex.net/i?id=0937f6acf77b1f8721eced75b0fb401f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3429000"/>
            <a:ext cx="3429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715140" y="5929330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Лещ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68620" name="Picture 12" descr="Фото - Каспийский тюлень - Phoca (Pusa) caspica Gmeli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1785926"/>
            <a:ext cx="4312190" cy="2509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571868" y="2143116"/>
            <a:ext cx="2432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Каспийский тюлень</a:t>
            </a:r>
            <a:endParaRPr lang="ru-R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allpaperup.com/uploads/wallpapers/2016/02/15/894729/ab5dbe03dc4bd60ecc06b4c1066632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2786082" cy="2500330"/>
          </a:xfrm>
          <a:prstGeom prst="rect">
            <a:avLst/>
          </a:prstGeom>
          <a:noFill/>
        </p:spPr>
      </p:pic>
      <p:pic>
        <p:nvPicPr>
          <p:cNvPr id="1028" name="Picture 4" descr="http://animalsfoto.com/photo/cc/cc5f46d57e0d78c031bcacb30231427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286256"/>
            <a:ext cx="3929058" cy="2571743"/>
          </a:xfrm>
          <a:prstGeom prst="rect">
            <a:avLst/>
          </a:prstGeom>
          <a:noFill/>
        </p:spPr>
      </p:pic>
      <p:pic>
        <p:nvPicPr>
          <p:cNvPr id="1030" name="Picture 6" descr="http://zoology.edu.ru/attach.asp?a_no=169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14818"/>
            <a:ext cx="3966957" cy="2643182"/>
          </a:xfrm>
          <a:prstGeom prst="rect">
            <a:avLst/>
          </a:prstGeom>
          <a:noFill/>
        </p:spPr>
      </p:pic>
      <p:pic>
        <p:nvPicPr>
          <p:cNvPr id="1032" name="Picture 8" descr="https://im0-tub-ru.yandex.net/i?id=8312dc52c483c8a8587fdd0e545032a7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38754" y="0"/>
            <a:ext cx="3905246" cy="2928934"/>
          </a:xfrm>
          <a:prstGeom prst="rect">
            <a:avLst/>
          </a:prstGeom>
          <a:noFill/>
        </p:spPr>
      </p:pic>
      <p:pic>
        <p:nvPicPr>
          <p:cNvPr id="1034" name="Picture 10" descr="http://img-4.photosight.ru/dc8/3752291_larg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43174" y="1928802"/>
            <a:ext cx="4181736" cy="278608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2214554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Цапля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12" y="142852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Фламинго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4071942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Лебеди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4643446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Султанка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388" y="6286520"/>
            <a:ext cx="1159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Пеликан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m0-tub-ru.yandex.net/i?id=1fe317f169f7b49288635442a65495d0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1602" y="9501230"/>
            <a:ext cx="4214810" cy="142851"/>
          </a:xfrm>
          <a:prstGeom prst="rect">
            <a:avLst/>
          </a:prstGeom>
          <a:noFill/>
        </p:spPr>
      </p:pic>
      <p:pic>
        <p:nvPicPr>
          <p:cNvPr id="28676" name="Picture 4" descr="http://s014.radikal.ru/i328/1112/64/9c6e1f10f9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498" y="0"/>
            <a:ext cx="4762501" cy="3571876"/>
          </a:xfrm>
          <a:prstGeom prst="rect">
            <a:avLst/>
          </a:prstGeom>
          <a:noFill/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4429124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Из растений в Каспийском море преобладают водоросли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сине-зелёные, диатомовые, красные, бурые, харовые и другие, из цветковых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зостера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руппия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. По происхождению флора относится преимущественно к неогеновому возрасту, однако некоторые растения были занесены в Каспийское море человеком сознательно либо на днищах судов.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9" name="Picture 7" descr="http://delvaneo.ru/images/stories/Fish/guban/zoster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714752"/>
            <a:ext cx="4071966" cy="2857488"/>
          </a:xfrm>
          <a:prstGeom prst="rect">
            <a:avLst/>
          </a:prstGeom>
          <a:noFill/>
        </p:spPr>
      </p:pic>
      <p:pic>
        <p:nvPicPr>
          <p:cNvPr id="28681" name="Picture 9" descr="https://im2-tub-ru.yandex.net/i?id=dd1eff21dbd3929f60d91053e729e763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" y="3286124"/>
            <a:ext cx="4458472" cy="357187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286512" y="428604"/>
            <a:ext cx="2281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Лотос Каспийский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786190"/>
            <a:ext cx="2034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Водоросль </a:t>
            </a:r>
            <a:r>
              <a:rPr lang="ru-RU" b="1" dirty="0" err="1" smtClean="0"/>
              <a:t>Хара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57818" y="5857892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solidFill>
                  <a:srgbClr val="C00000"/>
                </a:solidFill>
              </a:rPr>
              <a:t>Зостера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im3-tub-ru.yandex.net/i?id=39ac631ec809bce90fdd02745e1da6f9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07621" y="0"/>
            <a:ext cx="5036379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0" name="Picture 4" descr="https://im2-tub-ru.yandex.net/i?id=16cc138b6119679e0d93197f41d3c314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14686"/>
            <a:ext cx="7143750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42844" y="1071546"/>
            <a:ext cx="421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Автор </a:t>
            </a:r>
            <a:r>
              <a:rPr lang="ru-RU" b="1" dirty="0" err="1" smtClean="0">
                <a:solidFill>
                  <a:srgbClr val="C00000"/>
                </a:solidFill>
              </a:rPr>
              <a:t>картин:Инна</a:t>
            </a:r>
            <a:r>
              <a:rPr lang="ru-RU" b="1" dirty="0" smtClean="0">
                <a:solidFill>
                  <a:srgbClr val="C00000"/>
                </a:solidFill>
              </a:rPr>
              <a:t> Ермакова «</a:t>
            </a:r>
            <a:r>
              <a:rPr lang="ru-RU" b="1" dirty="0" err="1" smtClean="0">
                <a:solidFill>
                  <a:srgbClr val="C00000"/>
                </a:solidFill>
              </a:rPr>
              <a:t>Каспий,море,чайки</a:t>
            </a:r>
            <a:r>
              <a:rPr lang="ru-RU" b="1" dirty="0" smtClean="0">
                <a:solidFill>
                  <a:srgbClr val="C00000"/>
                </a:solidFill>
              </a:rPr>
              <a:t>»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im1-tub-ru.yandex.net/i?id=9af51cb40f6aa95273dccc5890bf0855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643470" cy="3128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57818" y="928670"/>
            <a:ext cx="3554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Автор:Овчинников</a:t>
            </a:r>
            <a:r>
              <a:rPr lang="ru-RU" dirty="0" smtClean="0"/>
              <a:t> Владимир</a:t>
            </a:r>
          </a:p>
          <a:p>
            <a:r>
              <a:rPr lang="ru-RU" dirty="0" smtClean="0"/>
              <a:t>«Каспий»</a:t>
            </a:r>
            <a:endParaRPr lang="ru-RU" dirty="0"/>
          </a:p>
        </p:txBody>
      </p:sp>
      <p:pic>
        <p:nvPicPr>
          <p:cNvPr id="30724" name="Picture 4" descr="http://art16.ru/gallery2/d/94197-8/095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211230"/>
            <a:ext cx="5214942" cy="3646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5720" y="3929066"/>
            <a:ext cx="3214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Автор;Б.Урманче</a:t>
            </a:r>
            <a:endParaRPr lang="ru-RU" dirty="0" smtClean="0"/>
          </a:p>
          <a:p>
            <a:r>
              <a:rPr lang="ru-RU" dirty="0" smtClean="0"/>
              <a:t>«Рыбачьи шхуны на </a:t>
            </a:r>
            <a:r>
              <a:rPr lang="ru-RU" dirty="0" err="1" smtClean="0"/>
              <a:t>Каспие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geographyofrussia.com/wp-content/uploads/2015/01/260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0"/>
            <a:ext cx="6500826" cy="6621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0"/>
            <a:ext cx="2571736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Соленость Каспия непрерывно увеличивается по направлению к югу. В северной части в дельте  Волги солёность составляет 0,05-0,15%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0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восточных районах Южного и Среднего Каспия соленость достигает 13—14‰.Разная солёность связана с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-Regular"/>
                <a:ea typeface="Times New Roman" pitchFamily="18" charset="0"/>
                <a:cs typeface="Arial" pitchFamily="34" charset="0"/>
              </a:rPr>
              <a:t> неравномерным поступление стока в море .В северную часть впадают только Волга, Урал, Терек, суммарный годовой сток которых дает более 90% общего материкового стока. С запада в море несут свои воды Сулак, Самур, Кура и более мелкие реки, в сумме дающие около 9% стока. На долю рек Иранского побережья приходится примерно 1% берегового стока. На восточном побережье нет ни одного постоянного водотока в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Roboto-Regular"/>
                <a:ea typeface="Times New Roman" pitchFamily="18" charset="0"/>
                <a:cs typeface="Arial" pitchFamily="34" charset="0"/>
              </a:rPr>
              <a:t>море,поэтому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Roboto-Regular"/>
                <a:ea typeface="Times New Roman" pitchFamily="18" charset="0"/>
                <a:cs typeface="Arial" pitchFamily="34" charset="0"/>
              </a:rPr>
              <a:t> оно самое солёное.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900igr.net/datas/geografija/Kaspijskoe-more/0017-017-Dobycha-nefti-i-gaz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im2-tub-ru.yandex.net/i?id=a4518f6e3f15b454562606cc33a9db4a-l&amp;n=13"/>
          <p:cNvPicPr>
            <a:picLocks noChangeAspect="1" noChangeArrowheads="1"/>
          </p:cNvPicPr>
          <p:nvPr/>
        </p:nvPicPr>
        <p:blipFill>
          <a:blip r:embed="rId2"/>
          <a:srcRect b="72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428868"/>
            <a:ext cx="7772400" cy="2643206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l"/>
            <a:r>
              <a:rPr lang="ru-RU" sz="27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7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7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7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7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7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 Раскрыть характеристику природных условий и природных ресурсов Каспия.</a:t>
            </a:r>
            <a:b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2. Познакомить с историей открытия и изучения Каспия.</a:t>
            </a:r>
            <a:b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3. Дать представление об эндемиках озера .</a:t>
            </a:r>
            <a:b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1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4. Рассмотреть экологические проблемы озера и пути их решения. </a:t>
            </a:r>
            <a:endParaRPr lang="ru-RU" sz="31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85728"/>
            <a:ext cx="7772400" cy="42862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 урока: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im2-tub-ru.yandex.net/i?id=dbd2831728aaef954765837b25bf68f0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71999"/>
            <a:ext cx="3048000" cy="2286001"/>
          </a:xfrm>
          <a:prstGeom prst="rect">
            <a:avLst/>
          </a:prstGeom>
          <a:noFill/>
        </p:spPr>
      </p:pic>
      <p:pic>
        <p:nvPicPr>
          <p:cNvPr id="33796" name="Picture 4" descr="https://im1-tub-ru.yandex.net/i?id=a5cd544d867d373e500bc6d4abc46fd0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99859" y="3786166"/>
            <a:ext cx="5444141" cy="3071834"/>
          </a:xfrm>
          <a:prstGeom prst="rect">
            <a:avLst/>
          </a:prstGeom>
          <a:noFill/>
        </p:spPr>
      </p:pic>
      <p:pic>
        <p:nvPicPr>
          <p:cNvPr id="33798" name="Picture 6" descr="http://ndecosystems.ru/uploaded/la-oil-spill_19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285728"/>
            <a:ext cx="4214810" cy="2808440"/>
          </a:xfrm>
          <a:prstGeom prst="rect">
            <a:avLst/>
          </a:prstGeom>
          <a:noFill/>
        </p:spPr>
      </p:pic>
      <p:pic>
        <p:nvPicPr>
          <p:cNvPr id="33800" name="Picture 8" descr="http://www.aktau-business.com/uploads/posts/2012-08/1345868987_img_732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2357430"/>
            <a:ext cx="3214710" cy="19288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285728"/>
            <a:ext cx="45005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«Гибель морского зверя и осетровой рыбы на Каспии связана с добычей </a:t>
            </a:r>
            <a:r>
              <a:rPr lang="ru-RU" dirty="0" smtClean="0"/>
              <a:t>нефти и загрязнением </a:t>
            </a:r>
            <a:r>
              <a:rPr lang="ru-RU" smtClean="0"/>
              <a:t>вод отходами»</a:t>
            </a:r>
            <a:endParaRPr lang="ru-RU" dirty="0"/>
          </a:p>
        </p:txBody>
      </p:sp>
      <p:pic>
        <p:nvPicPr>
          <p:cNvPr id="33802" name="Picture 10" descr="https://prv0.lori-images.net/sbros-othodov-v-kaspiiskoe-more-0000632112-preview.jpg"/>
          <p:cNvPicPr>
            <a:picLocks noChangeAspect="1" noChangeArrowheads="1"/>
          </p:cNvPicPr>
          <p:nvPr/>
        </p:nvPicPr>
        <p:blipFill>
          <a:blip r:embed="rId6"/>
          <a:srcRect l="6545" t="5825" r="3995" b="15533"/>
          <a:stretch>
            <a:fillRect/>
          </a:stretch>
        </p:blipFill>
        <p:spPr bwMode="auto">
          <a:xfrm>
            <a:off x="214282" y="1428736"/>
            <a:ext cx="2928958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s://im1-tub-ru.yandex.net/i?id=4f980546ee10d62b080bdbb432629dbd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1430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Приграничные государства</a:t>
            </a:r>
            <a:endParaRPr lang="ru-RU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458" name="Picture 2" descr="https://im2-tub-ru.yandex.net/i?id=aa30e5df99db68a3dde1340f01a54bee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9"/>
            <a:ext cx="9144000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im2-tub-ru.yandex.net/i?id=2075f88d0f4db726815018d8d2d50633-l&amp;n=13"/>
          <p:cNvPicPr>
            <a:picLocks noChangeAspect="1" noChangeArrowheads="1"/>
          </p:cNvPicPr>
          <p:nvPr/>
        </p:nvPicPr>
        <p:blipFill>
          <a:blip r:embed="rId2"/>
          <a:srcRect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://img-fotki.yandex.ru/get/98971/35931700.162/0_e1f1b_9367ac66_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715148"/>
            <a:ext cx="8667750" cy="142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2844" y="285728"/>
            <a:ext cx="87868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Сарматское море объединяло в древности несколько </a:t>
            </a:r>
            <a:r>
              <a:rPr lang="ru-RU" b="1" dirty="0" err="1" smtClean="0"/>
              <a:t>водоёмов-Чёрное</a:t>
            </a:r>
            <a:r>
              <a:rPr lang="ru-RU" b="1" dirty="0" smtClean="0"/>
              <a:t> </a:t>
            </a:r>
            <a:r>
              <a:rPr lang="ru-RU" b="1" dirty="0" err="1" smtClean="0"/>
              <a:t>море,Азовское,Каспийское</a:t>
            </a:r>
            <a:r>
              <a:rPr lang="ru-RU" b="1" dirty="0" smtClean="0"/>
              <a:t> ,Аральское. В этом море ,после падения уровня воды миллиарды моллюсков, кораллов и прочих трилобитов сражались за выживание, а погибнув - опускались на дно, где постепенно разрушались и прессовались под давлением толщи воды. В результате сформировался гипсово-меловой слой толщиной в сотни метров.</a:t>
            </a:r>
            <a:endParaRPr lang="ru-RU" b="1" dirty="0"/>
          </a:p>
        </p:txBody>
      </p:sp>
      <p:pic>
        <p:nvPicPr>
          <p:cNvPr id="59396" name="Picture 4" descr="http://www.baikalvisa.ru/upload/081412_0933_1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16"/>
            <a:ext cx="9144000" cy="471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://www.chrono-tm.org.00754.site/wp-content/uploads/kaspiy_sred_lini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mkrf.ru/upload/iblock/9f9/9f9cfff7cd67468fd93b4752cb065d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0"/>
            <a:ext cx="564357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5718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Историческое название Каспийского моря таит в себе много загадочного и интересного.</a:t>
            </a:r>
          </a:p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Своё название это таинственное море получило в честь древних племён 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коневодов-</a:t>
            </a:r>
            <a:r>
              <a:rPr lang="ru-RU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каспиев</a:t>
            </a:r>
            <a:r>
              <a:rPr lang="ru-RU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,которые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жили в 1 веке до нашей эры на северо-западном побережье Каспийского моря. 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ршрут путешествия Афанасия Никитин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9540" y="0"/>
            <a:ext cx="5204460" cy="678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89" name="Rectangle 1"/>
          <p:cNvSpPr>
            <a:spLocks noChangeArrowheads="1"/>
          </p:cNvSpPr>
          <p:nvPr/>
        </p:nvSpPr>
        <p:spPr bwMode="auto">
          <a:xfrm>
            <a:off x="0" y="0"/>
            <a:ext cx="4071934" cy="5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нтересно путешествие по Каспию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русского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купца Афанасия Никитина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Он побывал в Индии за 30 лет до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Васко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 Гамы. Афанасий Никитин с другими купцами решил поехать в Ширван торговать.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Ширванское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ханство лежало на юго-западных берегах Каспийского моря. Оно включало города Баку, Дербент и Шемаху. Ханство вело большую торговлю со многими странами Востока.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Около Астрахани на караван судов напал отряд татарского хана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Касима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В стычке было убито несколько человек, четырех татары взяли в плен. Имущество и товары купцов, были разграблены.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Во время плавания по Каспийскому морю (оно называлось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Хвалынским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) корабли застигла буря. Один из кораблей был выброшен на берег у г. Терки (ныне Махачкала). Русские купцы, плывшие на нем, попали в плен к местным жителям —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кайтакам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Афанасий Никитин, находившийся на корабле посла, благополучно достиг Дербента(1467г). Почти целый год провел он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Ширванском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ханстве, пока не выручил товарищей из плена. Никитин отправился в Баку, а затем в Персию (Иран),а оттуда по Аравийскому морю достиг Индии.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geographyofrussia.com/wp-content/uploads/2015/01/260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8000" y="857232"/>
            <a:ext cx="6516000" cy="5663219"/>
          </a:xfrm>
          <a:prstGeom prst="rect">
            <a:avLst/>
          </a:prstGeom>
          <a:noFill/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0"/>
            <a:ext cx="314324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Климатические условия меняются в меридиональном направлении, так как с севера на юг море протянулось почти на 1200 км. Это южное море находится в нескольких климатических зонах. На севере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континентальной, на юге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субтропической, в центральной части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умеренной. Здесь часто дуют сухие ветры. В зимний сезон температура воздуха колеблется от -8 до +10 °С, в летний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+24 до +28 °С. Со стороны России (в северной части) море подвергается сильному оледенению, толщина льда составляет около 2 метров. Лед продолжает стоять около 3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месяцев.В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южной части моря температуры января составляют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от +8 до +15,июля-от +24 до +30 и выше.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Другая 1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13F9A"/>
      </a:accent1>
      <a:accent2>
        <a:srgbClr val="B13F9A"/>
      </a:accent2>
      <a:accent3>
        <a:srgbClr val="E2AFD8"/>
      </a:accent3>
      <a:accent4>
        <a:srgbClr val="842F73"/>
      </a:accent4>
      <a:accent5>
        <a:srgbClr val="CF6DA4"/>
      </a:accent5>
      <a:accent6>
        <a:srgbClr val="581F4D"/>
      </a:accent6>
      <a:hlink>
        <a:srgbClr val="FFDE66"/>
      </a:hlink>
      <a:folHlink>
        <a:srgbClr val="D490C5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347</TotalTime>
  <Words>685</Words>
  <Application>Microsoft Office PowerPoint</Application>
  <PresentationFormat>Экран (4:3)</PresentationFormat>
  <Paragraphs>42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Каспийское море-жемчужина России</vt:lpstr>
      <vt:lpstr>    1. Раскрыть характеристику природных условий и природных ресурсов Каспия. 2. Познакомить с историей открытия и изучения Каспия. 3. Дать представление об эндемиках озера .  4. Рассмотреть экологические проблемы озера и пути их решения. </vt:lpstr>
      <vt:lpstr>Приграничные государства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Каспийское море-жемчужина России</dc:title>
  <dc:creator>Magnit</dc:creator>
  <cp:lastModifiedBy>Magnit</cp:lastModifiedBy>
  <cp:revision>37</cp:revision>
  <dcterms:created xsi:type="dcterms:W3CDTF">2017-02-26T13:36:33Z</dcterms:created>
  <dcterms:modified xsi:type="dcterms:W3CDTF">2017-02-26T22:56:17Z</dcterms:modified>
</cp:coreProperties>
</file>