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0" r:id="rId8"/>
    <p:sldId id="261" r:id="rId9"/>
    <p:sldId id="262" r:id="rId10"/>
    <p:sldId id="263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59" autoAdjust="0"/>
  </p:normalViewPr>
  <p:slideViewPr>
    <p:cSldViewPr>
      <p:cViewPr varScale="1">
        <p:scale>
          <a:sx n="65" d="100"/>
          <a:sy n="65" d="100"/>
        </p:scale>
        <p:origin x="16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31DE-CE2D-404D-99EA-8A10B2683799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71128-81B8-4C7B-8212-B110F45C08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31DE-CE2D-404D-99EA-8A10B2683799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1128-81B8-4C7B-8212-B110F45C0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31DE-CE2D-404D-99EA-8A10B2683799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1128-81B8-4C7B-8212-B110F45C0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2431DE-CE2D-404D-99EA-8A10B2683799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C871128-81B8-4C7B-8212-B110F45C08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31DE-CE2D-404D-99EA-8A10B2683799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1128-81B8-4C7B-8212-B110F45C08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31DE-CE2D-404D-99EA-8A10B2683799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1128-81B8-4C7B-8212-B110F45C08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1128-81B8-4C7B-8212-B110F45C08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31DE-CE2D-404D-99EA-8A10B2683799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31DE-CE2D-404D-99EA-8A10B2683799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1128-81B8-4C7B-8212-B110F45C08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31DE-CE2D-404D-99EA-8A10B2683799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1128-81B8-4C7B-8212-B110F45C0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2431DE-CE2D-404D-99EA-8A10B2683799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871128-81B8-4C7B-8212-B110F45C08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31DE-CE2D-404D-99EA-8A10B2683799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871128-81B8-4C7B-8212-B110F45C08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2431DE-CE2D-404D-99EA-8A10B2683799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C871128-81B8-4C7B-8212-B110F45C08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3000">
    <p:wip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ikiway.com/upload/iblock/397/Issyk_kul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ikiway.com/upload/iblock/a43/krasivye-peyzyzhi-ozera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ikiway.com/upload/iblock/2e2/krasivye-peyzazhi-ozera-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ikiway.com/upload/iblock/e81/krasivye-peyzyzhi-ozera-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E%D0%B1%D0%BB%D0%B5%D0%BF%D0%B8%D1%85%D0%B0_%D0%BA%D1%80%D1%83%D1%88%D0%B8%D0%BD%D0%BE%D0%B2%D0%B8%D0%B4%D0%BD%D0%B0%D1%8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5%D0%BB%D1%8C_%D0%A8%D1%80%D0%B5%D0%BD%D0%BA%D0%B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643314"/>
            <a:ext cx="6829444" cy="2015212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5400" b="1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«Озеро</a:t>
            </a:r>
            <a:br>
              <a:rPr lang="ru-RU" sz="5400" b="1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Иссык – Куль»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566640"/>
          </a:xfrm>
          <a:solidFill>
            <a:schemeClr val="accent4">
              <a:lumMod val="75000"/>
            </a:schemeClr>
          </a:soli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6600" dirty="0" smtClean="0">
                <a:solidFill>
                  <a:srgbClr val="C00000"/>
                </a:solidFill>
                <a:effectLst>
                  <a:glow rad="228600">
                    <a:srgbClr val="0070C0">
                      <a:alpha val="40000"/>
                    </a:srgb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Проект</a:t>
            </a:r>
            <a:r>
              <a:rPr lang="ru-RU" sz="6600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 </a:t>
            </a:r>
            <a:br>
              <a:rPr lang="ru-RU" sz="6600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</a:br>
            <a:r>
              <a:rPr lang="ru-RU" sz="6600" dirty="0" smtClean="0">
                <a:solidFill>
                  <a:srgbClr val="C00000"/>
                </a:solidFill>
                <a:effectLst>
                  <a:glow rad="228600">
                    <a:srgbClr val="0070C0">
                      <a:alpha val="40000"/>
                    </a:srgb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по</a:t>
            </a:r>
            <a:r>
              <a:rPr lang="ru-RU" sz="6600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 </a:t>
            </a:r>
            <a:r>
              <a:rPr lang="ru-RU" sz="6600" dirty="0" smtClean="0">
                <a:solidFill>
                  <a:srgbClr val="C00000"/>
                </a:solidFill>
                <a:effectLst>
                  <a:glow rad="228600">
                    <a:srgbClr val="0070C0">
                      <a:alpha val="40000"/>
                    </a:srgb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географии</a:t>
            </a:r>
            <a:r>
              <a:rPr lang="ru-RU" sz="6600" dirty="0" smtClean="0">
                <a:gradFill flip="none" rotWithShape="1">
                  <a:gsLst>
                    <a:gs pos="0">
                      <a:srgbClr val="F9F9F9">
                        <a:shade val="30000"/>
                        <a:satMod val="115000"/>
                      </a:srgbClr>
                    </a:gs>
                    <a:gs pos="50000">
                      <a:srgbClr val="F9F9F9">
                        <a:shade val="67500"/>
                        <a:satMod val="115000"/>
                      </a:srgbClr>
                    </a:gs>
                    <a:gs pos="100000">
                      <a:srgbClr val="F9F9F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:</a:t>
            </a:r>
            <a:endParaRPr lang="ru-RU" sz="6600" dirty="0">
              <a:gradFill flip="none" rotWithShape="1">
                <a:gsLst>
                  <a:gs pos="0">
                    <a:srgbClr val="F9F9F9">
                      <a:shade val="30000"/>
                      <a:satMod val="115000"/>
                    </a:srgbClr>
                  </a:gs>
                  <a:gs pos="50000">
                    <a:srgbClr val="F9F9F9">
                      <a:shade val="67500"/>
                      <a:satMod val="115000"/>
                    </a:srgbClr>
                  </a:gs>
                  <a:gs pos="100000">
                    <a:srgbClr val="F9F9F9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5286388"/>
            <a:ext cx="47148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Выполнил: </a:t>
            </a:r>
            <a:r>
              <a:rPr lang="ru-RU" sz="1600" b="1" dirty="0" smtClean="0">
                <a:solidFill>
                  <a:srgbClr val="C00000"/>
                </a:solidFill>
                <a:latin typeface="Arial"/>
              </a:rPr>
              <a:t>ученик 9 класса МКОУ "</a:t>
            </a:r>
            <a:r>
              <a:rPr lang="ru-RU" sz="1600" b="1" dirty="0" err="1" smtClean="0">
                <a:solidFill>
                  <a:srgbClr val="C00000"/>
                </a:solidFill>
                <a:latin typeface="Arial"/>
              </a:rPr>
              <a:t>Султанянгиюртовская</a:t>
            </a:r>
            <a:r>
              <a:rPr lang="ru-RU" sz="1600" b="1" dirty="0" smtClean="0">
                <a:solidFill>
                  <a:srgbClr val="C00000"/>
                </a:solidFill>
                <a:latin typeface="Arial"/>
              </a:rPr>
              <a:t> СОШ </a:t>
            </a: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Arial"/>
              </a:rPr>
              <a:t>им. </a:t>
            </a:r>
            <a:r>
              <a:rPr lang="ru-RU" sz="1600" b="1" dirty="0" err="1" smtClean="0">
                <a:solidFill>
                  <a:srgbClr val="C00000"/>
                </a:solidFill>
                <a:latin typeface="Arial"/>
              </a:rPr>
              <a:t>Юсупа</a:t>
            </a:r>
            <a:r>
              <a:rPr lang="ru-RU" sz="1600" b="1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/>
              </a:rPr>
              <a:t>Акаева:Исламов</a:t>
            </a:r>
            <a:r>
              <a:rPr lang="ru-RU" sz="1600" b="1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/>
              </a:rPr>
              <a:t>Ислам 9 класс</a:t>
            </a:r>
          </a:p>
          <a:p>
            <a:pPr algn="r"/>
            <a:r>
              <a:rPr lang="ru-RU" sz="1600" b="1" smtClean="0">
                <a:solidFill>
                  <a:srgbClr val="C00000"/>
                </a:solidFill>
                <a:latin typeface="Arial"/>
              </a:rPr>
              <a:t>Учитель </a:t>
            </a:r>
            <a:r>
              <a:rPr lang="ru-RU" sz="1600" b="1" smtClean="0">
                <a:solidFill>
                  <a:srgbClr val="C00000"/>
                </a:solidFill>
                <a:latin typeface="Arial"/>
              </a:rPr>
              <a:t>:Османова</a:t>
            </a:r>
            <a:r>
              <a:rPr lang="ru-RU" sz="1600" b="1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/>
              </a:rPr>
              <a:t>Сакинат</a:t>
            </a:r>
            <a:r>
              <a:rPr lang="ru-RU" sz="1600" b="1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"/>
              </a:rPr>
              <a:t>Загидовна</a:t>
            </a:r>
            <a:r>
              <a:rPr lang="ru-RU" sz="1600" b="1" dirty="0" smtClean="0">
                <a:solidFill>
                  <a:srgbClr val="C00000"/>
                </a:solidFill>
                <a:latin typeface="Arial"/>
              </a:rPr>
              <a:t> </a:t>
            </a:r>
          </a:p>
          <a:p>
            <a:pPr algn="r"/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9" y="6286520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Кизилюртовский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/>
              </a:rPr>
              <a:t>Район,РД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Самая большая горнолыжная база в Центральной Азии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wert\Desktop\vid-s-ozera-na-doliny-i-gory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28800"/>
            <a:ext cx="8128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effectLst/>
              </a:rPr>
              <a:t>Иссык-Куль седьмой по счету в рейтинге самых глубоких озер мира</a:t>
            </a:r>
            <a:r>
              <a:rPr lang="ru-RU" dirty="0">
                <a:effectLst/>
              </a:rPr>
              <a:t>. .</a:t>
            </a:r>
            <a:endParaRPr lang="ru-RU" dirty="0"/>
          </a:p>
        </p:txBody>
      </p:sp>
      <p:pic>
        <p:nvPicPr>
          <p:cNvPr id="4" name="Содержимое 3" descr="C:\Users\wert\Desktop\s12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00808"/>
            <a:ext cx="812880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692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</a:rPr>
              <a:t>В озеро впадают 80 небольших рек, в то время как ни одна не вытекает. ...</a:t>
            </a:r>
            <a:br>
              <a:rPr lang="ru-RU" sz="2800" b="1" dirty="0">
                <a:solidFill>
                  <a:srgbClr val="C00000"/>
                </a:solidFill>
                <a:effectLst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wert\Desktop\s1200 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84784"/>
            <a:ext cx="81288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/>
              </a:rPr>
              <a:t>Не бывает ни изнуряющей жары, ни холодных зимних стуж. 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wert\Desktop\kak-popast-na-ozero-issyk-ku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128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20489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Николай Михайлович Пржевальский попросил похоронить себя на берегу озера</a:t>
            </a:r>
            <a:br>
              <a:rPr lang="ru-RU" dirty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rgbClr val="C00000"/>
                </a:solidFill>
                <a:effectLst/>
              </a:rPr>
              <a:t>Николай Михайлович Пржевальский попросил похоронить себя на берегу озера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wert\Desktop\Issyk_Ku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84784"/>
            <a:ext cx="81288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Иссык-Куль</a:t>
            </a:r>
            <a:r>
              <a:rPr lang="ru-RU" sz="2800" dirty="0" smtClean="0"/>
              <a:t> — одно из самых глубоких озёр в мире, расположенное на северо-востоке Киргизии в горах Тянь-Шаня на высоте 1600 метров. В длину озеро достигает 180 км, а ширина его варьируется от 30 до 60 км. Средняя глубина озера 300 метров, но в некоторых местах она доходит до 700 метров. По чистоте и прозрачности воды озеро уступает только Байкалу. Благодаря огромной толще воды озеро не успевает охладиться и никогда не замерзает. В Иссык-Куль втекает около 80 рек и притоков, стекающих с ледников Тянь-Шаня. А стоков из озера нет, и оно накапливает все ценные минеральные вещества, приносимые реками и дождями.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зеро Иссык-Куль">
            <a:hlinkClick r:id="rId2" tooltip="&quot;Озеро Иссык-Куль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8964488" cy="6957392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Климат в окрестностях Иссык-Куля умеренно морской. Солнце радует своим появлением чаще, чем на черноморском побережье. Но здесь нет изнуряющей южной жары, а зимой не бывает морозов. Средняя летняя температура +24 °C, вода прогревается до +22...+24 градусов. Зимой термометр редко опускается ниже 6 градусов мороза.</a:t>
            </a:r>
          </a:p>
          <a:p>
            <a:r>
              <a:rPr lang="ru-RU" dirty="0" smtClean="0"/>
              <a:t>На незамерзающем озере зимуют или отдыхают во время перелётов сотни тысяч птиц, в наблюдении за которыми любители природы проведут немало увлекательных часов.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+mn-lt"/>
            </a:endParaRPr>
          </a:p>
        </p:txBody>
      </p:sp>
      <p:pic>
        <p:nvPicPr>
          <p:cNvPr id="4" name="Содержимое 3" descr="Озеро Иссык-Куль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12" y="2132856"/>
            <a:ext cx="8964488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500034" y="714356"/>
            <a:ext cx="8229600" cy="12024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</a:pPr>
            <a:r>
              <a:rPr lang="ru-RU" sz="2000" b="1" dirty="0">
                <a:solidFill>
                  <a:srgbClr val="C00000"/>
                </a:solidFill>
              </a:rPr>
              <a:t>Иссык-Куль дарит невероятные возможности для отдыха и оздоровления — чистейший горно-морской воздух, термальные источники, доступные круглый год, лечебные грязи и целебная минеральная вода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зеро Иссык-Куль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38100" cmpd="tri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зеро Иссык-Куль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504" y="152400"/>
            <a:ext cx="8856984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6000768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озере насчитывается 21 вид рыб, относящихся к 5 семействам. Здесь водится лещ, сазан, форель, линь, карп.</a:t>
            </a:r>
          </a:p>
          <a:p>
            <a:r>
              <a:rPr lang="ru-RU" dirty="0" smtClean="0"/>
              <a:t>На Земле всего несколько мест с таким уникальным микроклиматом — воздух содержит огромное количество ионов йода, морских солей, озона, а вода Иссык-Куля — поистине волшебный кладезь, — в ней присутствуют все полезные химические элементы и микроэлементы, которые оказывают на организм человека мощный оздоровительный эффект.</a:t>
            </a:r>
          </a:p>
          <a:p>
            <a:r>
              <a:rPr lang="ru-RU" dirty="0" smtClean="0"/>
              <a:t>Вода непригодна для питья и орошения. Водные массы хорошо насыщены растворённым кислородом. Благодаря фотосинтезу фитопланктона летом на глубине 40 м и более вода перенасыщена кислородом (иногда до 128 %). </a:t>
            </a:r>
          </a:p>
          <a:p>
            <a:r>
              <a:rPr lang="ru-RU" dirty="0" smtClean="0"/>
              <a:t>Растительность у побережья Иссык-Куля довольно бедная, полупустынная. Близ озера растёт по преимуществу </a:t>
            </a:r>
            <a:r>
              <a:rPr lang="ru-RU" dirty="0" smtClean="0">
                <a:hlinkClick r:id="rId2" tooltip="Облепиха крушиновидная"/>
              </a:rPr>
              <a:t>облепиха </a:t>
            </a:r>
            <a:r>
              <a:rPr lang="ru-RU" dirty="0" err="1" smtClean="0">
                <a:hlinkClick r:id="rId2" tooltip="Облепиха крушиновидная"/>
              </a:rPr>
              <a:t>крушиновидная</a:t>
            </a:r>
            <a:endParaRPr lang="ru-RU" dirty="0" smtClean="0"/>
          </a:p>
        </p:txBody>
      </p:sp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669360"/>
          </a:xfrm>
          <a:solidFill>
            <a:schemeClr val="accent4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Древесная растительность представлена в основном горными лесами из </a:t>
            </a:r>
            <a:r>
              <a:rPr lang="ru-RU" dirty="0" smtClean="0">
                <a:hlinkClick r:id="rId2" tooltip="Ель Шренка"/>
              </a:rPr>
              <a:t>ели </a:t>
            </a:r>
            <a:r>
              <a:rPr lang="ru-RU" dirty="0" err="1" smtClean="0">
                <a:hlinkClick r:id="rId2" tooltip="Ель Шренка"/>
              </a:rPr>
              <a:t>Шренка</a:t>
            </a:r>
            <a:r>
              <a:rPr lang="ru-RU" dirty="0" smtClean="0"/>
              <a:t>. Еловые леса распространены преимущественно выше на северных склонах гор, окаймляющих озеро Иссык-Куль. </a:t>
            </a:r>
          </a:p>
          <a:p>
            <a:r>
              <a:rPr lang="ru-RU" sz="3600" dirty="0" smtClean="0"/>
              <a:t>В заливах и на западе озера ежегодно зимуют 20-65 тыс. (гоголи, кряквы, лебеди, лысухи). В 1948 для охраны птиц организован </a:t>
            </a:r>
            <a:r>
              <a:rPr lang="ru-RU" sz="3600" dirty="0" err="1" smtClean="0"/>
              <a:t>Иссык-Кульский</a:t>
            </a:r>
            <a:r>
              <a:rPr lang="ru-RU" sz="3600" dirty="0" smtClean="0"/>
              <a:t> заповедник.</a:t>
            </a:r>
          </a:p>
          <a:p>
            <a:r>
              <a:rPr lang="ru-RU" sz="3600" dirty="0" smtClean="0"/>
              <a:t>Экологическая обстановка в общем благоприятна. В районе озера нет крупных промышленных загрязняющих предприятий.</a:t>
            </a:r>
          </a:p>
          <a:p>
            <a:endParaRPr lang="ru-RU" sz="36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121920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459</TotalTime>
  <Words>393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Constantia</vt:lpstr>
      <vt:lpstr>Wingdings 2</vt:lpstr>
      <vt:lpstr>Бумажная</vt:lpstr>
      <vt:lpstr>Проект  по географии: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Самая большая горнолыжная база в Центральной Азии</vt:lpstr>
      <vt:lpstr>Иссык-Куль седьмой по счету в рейтинге самых глубоких озер мира. .</vt:lpstr>
      <vt:lpstr>В озеро впадают 80 небольших рек, в то время как ни одна не вытекает. ... </vt:lpstr>
      <vt:lpstr>Не бывает ни изнуряющей жары, ни холодных зимних стуж. </vt:lpstr>
      <vt:lpstr>Николай Михайлович Пржевальский попросил похоронить себя на берегу озера    Николай Михайлович Пржевальский попросил похоронить себя на берегу озера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географии:</dc:title>
  <dc:creator>КОМПиКО</dc:creator>
  <cp:lastModifiedBy>Microsoft Office</cp:lastModifiedBy>
  <cp:revision>43</cp:revision>
  <dcterms:created xsi:type="dcterms:W3CDTF">2021-05-18T11:01:34Z</dcterms:created>
  <dcterms:modified xsi:type="dcterms:W3CDTF">2021-05-25T19:12:37Z</dcterms:modified>
</cp:coreProperties>
</file>