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8" r:id="rId2"/>
    <p:sldId id="256" r:id="rId3"/>
    <p:sldId id="257" r:id="rId4"/>
    <p:sldId id="258" r:id="rId5"/>
    <p:sldId id="287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84" r:id="rId16"/>
    <p:sldId id="285" r:id="rId17"/>
    <p:sldId id="286" r:id="rId18"/>
    <p:sldId id="272" r:id="rId19"/>
    <p:sldId id="280" r:id="rId20"/>
    <p:sldId id="281" r:id="rId21"/>
    <p:sldId id="274" r:id="rId22"/>
    <p:sldId id="282" r:id="rId23"/>
    <p:sldId id="275" r:id="rId24"/>
    <p:sldId id="279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A2702-84B7-4B00-BBD1-A73E853FE2FE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7B9E-B79B-481A-8687-E1A3242C5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7B9E-B79B-481A-8687-E1A3242C5E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7B9E-B79B-481A-8687-E1A3242C5E7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6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3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4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52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9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194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10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86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6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0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3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8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98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2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3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7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2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CF7A5B-A7CB-4CE8-AADB-2A07BA11E12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A818DA-99CE-415B-A93F-28E027142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B%D1%82%D0%B0%D0%B9%D1%81%D0%BA%D0%B8%D0%B5_%D1%8F%D0%B7%D1%8B%D0%BA%D0%B8" TargetMode="External"/><Relationship Id="rId7" Type="http://schemas.openxmlformats.org/officeDocument/2006/relationships/hyperlink" Target="http://ru.wikipedia.org/wiki/%D0%9D%D0%BE%D0%B3%D0%B0%D0%B9%D1%86%D1%8B" TargetMode="External"/><Relationship Id="rId2" Type="http://schemas.openxmlformats.org/officeDocument/2006/relationships/hyperlink" Target="http://ru.wikipedia.org/wiki/%D0%A2%D1%8E%D1%80%D0%BA%D1%81%D0%BA%D0%B8%D0%B5_%D1%8F%D0%B7%D1%8B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7%D0%B5%D1%80%D0%B1%D0%B0%D0%B9%D0%B4%D0%B6%D0%B0%D0%BD%D1%86%D1%8B" TargetMode="External"/><Relationship Id="rId5" Type="http://schemas.openxmlformats.org/officeDocument/2006/relationships/hyperlink" Target="http://ru.wikipedia.org/wiki/%D0%9A%D1%83%D0%BC%D1%8B%D0%BA%D0%B8" TargetMode="External"/><Relationship Id="rId4" Type="http://schemas.openxmlformats.org/officeDocument/2006/relationships/hyperlink" Target="http://ru.wikipedia.org/wiki/%D0%94%D0%B0%D0%B3%D0%B5%D1%81%D1%82%D0%B0%D0%B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0%BB%D0%BE%D1%80%D1%83%D1%81%D1%8B" TargetMode="External"/><Relationship Id="rId3" Type="http://schemas.openxmlformats.org/officeDocument/2006/relationships/hyperlink" Target="http://ru.wikipedia.org/wiki/%D0%98%D0%BD%D0%B4%D0%BE%D0%B5%D0%B2%D1%80%D0%BE%D0%BF%D0%B5%D0%B9%D1%81%D0%BA%D0%B8%D0%B5_%D1%8F%D0%B7%D1%8B%D0%BA%D0%B8" TargetMode="External"/><Relationship Id="rId7" Type="http://schemas.openxmlformats.org/officeDocument/2006/relationships/hyperlink" Target="http://ru.wikipedia.org/wiki/%D0%A3%D0%BA%D1%80%D0%B0%D0%B8%D0%BD%D1%86%D1%8B" TargetMode="External"/><Relationship Id="rId2" Type="http://schemas.openxmlformats.org/officeDocument/2006/relationships/hyperlink" Target="http://ru.wikipedia.org/wiki/%D0%A1%D0%BB%D0%B0%D0%B2%D1%8F%D0%BD%D1%81%D0%BA%D0%B8%D0%B5_%D1%8F%D0%B7%D1%8B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5%D1%80%D1%81%D0%BA%D0%B8%D0%B5_%D0%BA%D0%B0%D0%B7%D0%B0%D0%BA%D0%B8" TargetMode="External"/><Relationship Id="rId5" Type="http://schemas.openxmlformats.org/officeDocument/2006/relationships/hyperlink" Target="http://ru.wikipedia.org/wiki/%D0%A0%D1%83%D1%81%D1%81%D0%BA%D0%B8%D0%B5" TargetMode="External"/><Relationship Id="rId4" Type="http://schemas.openxmlformats.org/officeDocument/2006/relationships/hyperlink" Target="http://ru.wikipedia.org/wiki/%D0%94%D0%B0%D0%B3%D0%B5%D1%81%D1%82%D0%B0%D0%B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1%80%D0%B0%D0%BD%D1%81%D0%BA%D0%B8%D0%B5_%D1%8F%D0%B7%D1%8B%D0%BA%D0%B8" TargetMode="External"/><Relationship Id="rId7" Type="http://schemas.openxmlformats.org/officeDocument/2006/relationships/hyperlink" Target="http://ru.wikipedia.org/wiki/%D0%93%D0%BE%D1%80%D1%81%D0%BA%D0%B8%D0%B5_%D0%B5%D0%B2%D1%80%D0%B5%D0%B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0%D1%82%D1%8B" TargetMode="External"/><Relationship Id="rId5" Type="http://schemas.openxmlformats.org/officeDocument/2006/relationships/hyperlink" Target="http://ru.wikipedia.org/wiki/%D0%94%D0%B0%D0%B3%D0%B5%D1%81%D1%82%D0%B0%D0%BD" TargetMode="External"/><Relationship Id="rId4" Type="http://schemas.openxmlformats.org/officeDocument/2006/relationships/hyperlink" Target="http://ru.wikipedia.org/wiki/%D0%98%D0%BD%D0%B4%D0%BE%D0%B5%D0%B2%D1%80%D0%BE%D0%BF%D0%B5%D0%B9%D1%81%D0%BA%D0%B8%D0%B5_%D1%8F%D0%B7%D1%8B%D0%BA%D0%B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8%D1%81%D0%BA%D0%B8%D0%BD%D0%B4%D0%B6%D0%B0" TargetMode="External"/><Relationship Id="rId13" Type="http://schemas.openxmlformats.org/officeDocument/2006/relationships/hyperlink" Target="http://ru.wikipedia.org/wiki/%D0%9F%D1%80%D0%B0%D0%B2%D0%BE%D1%81%D0%BB%D0%B0%D0%B2%D0%BD%D0%BE%D0%B5_%D1%85%D1%80%D0%B8%D1%81%D1%82%D0%B8%D0%B0%D0%BD%D1%81%D1%82%D0%B2%D0%BE" TargetMode="External"/><Relationship Id="rId3" Type="http://schemas.openxmlformats.org/officeDocument/2006/relationships/hyperlink" Target="http://ru.wikipedia.org/wiki/%D0%A2%D1%8E%D1%80%D0%BA%D1%81%D0%BA%D0%B8%D0%B5_%D1%8F%D0%B7%D1%8B%D0%BA%D0%B8" TargetMode="External"/><Relationship Id="rId7" Type="http://schemas.openxmlformats.org/officeDocument/2006/relationships/hyperlink" Target="http://ru.wikipedia.org/wiki/%D0%9B%D0%B5%D0%B7%D0%B3%D0%B8%D0%BD%D1%8B" TargetMode="External"/><Relationship Id="rId12" Type="http://schemas.openxmlformats.org/officeDocument/2006/relationships/hyperlink" Target="http://ru.wikipedia.org/wiki/%D0%A0%D1%83%D1%81%D1%81%D0%BA%D0%B8%D0%B5" TargetMode="External"/><Relationship Id="rId2" Type="http://schemas.openxmlformats.org/officeDocument/2006/relationships/hyperlink" Target="http://ru.wikipedia.org/wiki/%D0%9D%D0%B0%D1%85%D1%81%D0%BA%D0%BE-%D0%B4%D0%B0%D0%B3%D0%B5%D1%81%D1%82%D0%B0%D0%BD%D1%81%D0%BA%D0%B8%D0%B5_%D1%8F%D0%B7%D1%8B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8%D0%B8%D0%B8%D1%82%D1%8B" TargetMode="External"/><Relationship Id="rId11" Type="http://schemas.openxmlformats.org/officeDocument/2006/relationships/hyperlink" Target="http://ru.wikipedia.org/wiki/%D0%98%D1%83%D0%B4%D0%B0%D0%B8%D0%B7%D0%BC" TargetMode="External"/><Relationship Id="rId5" Type="http://schemas.openxmlformats.org/officeDocument/2006/relationships/hyperlink" Target="http://ru.wikipedia.org/wiki/%D0%A1%D1%83%D0%BD%D0%BD%D0%B8%D1%82%D1%8B" TargetMode="External"/><Relationship Id="rId10" Type="http://schemas.openxmlformats.org/officeDocument/2006/relationships/hyperlink" Target="http://ru.wikipedia.org/wiki/%D0%93%D0%BE%D1%80%D1%81%D0%BA%D0%B8%D0%B5_%D0%B5%D0%B2%D1%80%D0%B5%D0%B8" TargetMode="External"/><Relationship Id="rId4" Type="http://schemas.openxmlformats.org/officeDocument/2006/relationships/hyperlink" Target="http://ru.wikipedia.org/wiki/%D0%9C%D1%83%D1%81%D1%83%D0%BB%D1%8C%D0%BC%D0%B0%D0%BD%D0%B5" TargetMode="External"/><Relationship Id="rId9" Type="http://schemas.openxmlformats.org/officeDocument/2006/relationships/hyperlink" Target="http://ru.wikipedia.org/wiki/%D0%90%D0%B7%D0%B5%D1%80%D0%B1%D0%B0%D0%B9%D0%B4%D0%B6%D0%B0%D0%BD%D1%86%D1%8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8%D0%B7%D0%B8%D0%BB%D1%8E%D1%80%D1%82" TargetMode="External"/><Relationship Id="rId3" Type="http://schemas.openxmlformats.org/officeDocument/2006/relationships/hyperlink" Target="http://ru.wikipedia.org/wiki/%D0%91%D1%83%D0%B9%D0%BD%D0%B0%D0%BA%D1%81%D0%BA" TargetMode="External"/><Relationship Id="rId7" Type="http://schemas.openxmlformats.org/officeDocument/2006/relationships/hyperlink" Target="http://ru.wikipedia.org/wiki/%D0%9A%D0%B0%D1%81%D0%BF%D0%B8%D0%B9%D1%81%D0%BA" TargetMode="External"/><Relationship Id="rId2" Type="http://schemas.openxmlformats.org/officeDocument/2006/relationships/hyperlink" Target="http://ru.wikipedia.org/wiki/%D0%9C%D0%B0%D1%85%D0%B0%D1%87%D0%BA%D0%B0%D0%BB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0%B7%D0%B1%D0%B5%D1%80%D0%B1%D0%B0%D1%88" TargetMode="External"/><Relationship Id="rId11" Type="http://schemas.openxmlformats.org/officeDocument/2006/relationships/hyperlink" Target="http://ru.wikipedia.org/wiki/%D0%AE%D0%B6%D0%BD%D0%BE-%D0%A1%D1%83%D1%85%D0%BE%D0%BA%D1%83%D0%BC%D1%81%D0%BA" TargetMode="External"/><Relationship Id="rId5" Type="http://schemas.openxmlformats.org/officeDocument/2006/relationships/hyperlink" Target="http://ru.wikipedia.org/wiki/%D0%94%D0%B5%D1%80%D0%B1%D0%B5%D0%BD%D1%82" TargetMode="External"/><Relationship Id="rId10" Type="http://schemas.openxmlformats.org/officeDocument/2006/relationships/hyperlink" Target="http://ru.wikipedia.org/wiki/%D0%A5%D0%B0%D1%81%D0%B0%D0%B2%D1%8E%D1%80%D1%82" TargetMode="External"/><Relationship Id="rId4" Type="http://schemas.openxmlformats.org/officeDocument/2006/relationships/hyperlink" Target="http://ru.wikipedia.org/wiki/%D0%94%D0%B0%D0%B3%D0%B5%D1%81%D1%82%D0%B0%D0%BD%D1%81%D0%BA%D0%B8%D0%B5_%D0%9E%D0%B3%D0%BD%D0%B8" TargetMode="External"/><Relationship Id="rId9" Type="http://schemas.openxmlformats.org/officeDocument/2006/relationships/hyperlink" Target="http://ru.wikipedia.org/wiki/%D0%9A%D0%B8%D0%B7%D0%BB%D1%8F%D1%8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A%D1%83%D1%88%D0%B8%D0%BD%D1%81%D0%BA%D0%B8%D0%B9_%D1%80%D0%B0%D0%B9%D0%BE%D0%BD_%D0%94%D0%B0%D0%B3%D0%B5%D1%81%D1%82%D0%B0%D0%BD%D0%B0" TargetMode="External"/><Relationship Id="rId7" Type="http://schemas.openxmlformats.org/officeDocument/2006/relationships/hyperlink" Target="http://ru.wikipedia.org/wiki/%D0%91%D0%B5%D0%B6%D1%82%D0%B8%D0%BD%D1%81%D0%BA%D0%B8%D0%B9_%D1%83%D1%87%D0%B0%D1%81%D1%82%D0%BE%D0%BA_%D0%94%D0%B0%D0%B3%D0%B5%D1%81%D1%82%D0%B0%D0%BD%D0%B0" TargetMode="External"/><Relationship Id="rId2" Type="http://schemas.openxmlformats.org/officeDocument/2006/relationships/hyperlink" Target="http://ru.wikipedia.org/wiki/%D0%90%D0%B3%D1%83%D0%BB%D1%8C%D1%81%D0%BA%D0%B8%D0%B9_%D1%80%D0%B0%D0%B9%D0%BE%D0%BD_%D0%94%D0%B0%D0%B3%D0%B5%D1%81%D1%82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0%D0%B1%D0%B0%D1%8E%D1%80%D1%82%D0%BE%D0%B2%D1%81%D0%BA%D0%B8%D0%B9_%D1%80%D0%B0%D0%B9%D0%BE%D0%BD_%D0%94%D0%B0%D0%B3%D0%B5%D1%81%D1%82%D0%B0%D0%BD%D0%B0" TargetMode="External"/><Relationship Id="rId5" Type="http://schemas.openxmlformats.org/officeDocument/2006/relationships/hyperlink" Target="http://ru.wikipedia.org/wiki/%D0%90%D1%85%D1%82%D1%8B%D0%BD%D1%81%D0%BA%D0%B8%D0%B9_%D1%80%D0%B0%D0%B9%D0%BE%D0%BD_%D0%94%D0%B0%D0%B3%D0%B5%D1%81%D1%82%D0%B0%D0%BD%D0%B0" TargetMode="External"/><Relationship Id="rId4" Type="http://schemas.openxmlformats.org/officeDocument/2006/relationships/hyperlink" Target="http://ru.wikipedia.org/wiki/%D0%90%D1%85%D0%B2%D0%B0%D1%85%D1%81%D0%BA%D0%B8%D0%B9_%D1%80%D0%B0%D0%B9%D0%BE%D0%BD_%D0%94%D0%B0%D0%B3%D0%B5%D1%81%D1%82%D0%B0%D0%BD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1%D0%B8%D1%8F" TargetMode="External"/><Relationship Id="rId2" Type="http://schemas.openxmlformats.org/officeDocument/2006/relationships/hyperlink" Target="http://ru.wikipedia.org/wiki/%D0%94%D0%B0%D0%B3%D0%B5%D1%81%D1%82%D0%B0%D0%B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u.wikipedia.org/wiki/%D0%94%D0%B0%D0%B3%D0%B5%D1%81%D1%82%D0%B0%D0%BD%D1%86%D1%8B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1%80%D0%B3%D0%B5%D0%B1%D0%B8%D0%BB%D1%8C%D1%81%D0%BA%D0%B8%D0%B9_%D1%80%D0%B0%D0%B9%D0%BE%D0%BD_%D0%94%D0%B0%D0%B3%D0%B5%D1%81%D1%82%D0%B0%D0%BD%D0%B0" TargetMode="External"/><Relationship Id="rId2" Type="http://schemas.openxmlformats.org/officeDocument/2006/relationships/hyperlink" Target="http://ru.wikipedia.org/wiki/%D0%91%D1%83%D0%B9%D0%BD%D0%B0%D0%BA%D1%81%D0%BA%D0%B8%D0%B9_%D1%80%D0%B0%D0%B9%D0%BE%D0%BD_%D0%94%D0%B0%D0%B3%D0%B5%D1%81%D1%82%D0%B0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3%D1%83%D0%BD%D0%B8%D0%B1%D1%81%D0%BA%D0%B8%D0%B9_%D1%80%D0%B0%D0%B9%D0%BE%D0%BD_%D0%94%D0%B0%D0%B3%D0%B5%D1%81%D1%82%D0%B0%D0%BD%D0%B0" TargetMode="External"/><Relationship Id="rId4" Type="http://schemas.openxmlformats.org/officeDocument/2006/relationships/hyperlink" Target="http://ru.wikipedia.org/wiki/%D0%93%D1%83%D0%BC%D0%B1%D0%B5%D1%82%D0%BE%D0%B2%D1%81%D0%BA%D0%B8%D0%B9_%D1%80%D0%B0%D0%B9%D0%BE%D0%BD_%D0%94%D0%B0%D0%B3%D0%B5%D1%81%D1%82%D0%B0%D0%BD%D0%B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1%8F%D0%BA%D0%B5%D0%BD%D1%82%D1%81%D0%BA%D0%B8%D0%B9_%D1%80%D0%B0%D0%B9%D0%BE%D0%BD_%D0%94%D0%B0%D0%B3%D0%B5%D1%81%D1%82%D0%B0%D0%BD%D0%B0" TargetMode="External"/><Relationship Id="rId3" Type="http://schemas.openxmlformats.org/officeDocument/2006/relationships/hyperlink" Target="http://ru.wikipedia.org/wiki/%D0%94%D0%B5%D1%80%D0%B1%D0%B5%D0%BD%D1%82%D1%81%D0%BA%D0%B8%D0%B9_%D1%80%D0%B0%D0%B9%D0%BE%D0%BD_%D0%94%D0%B0%D0%B3%D0%B5%D1%81%D1%82%D0%B0%D0%BD%D0%B0" TargetMode="External"/><Relationship Id="rId7" Type="http://schemas.openxmlformats.org/officeDocument/2006/relationships/hyperlink" Target="http://ru.wikipedia.org/wiki/%D0%9A%D0%B0%D1%80%D0%B0%D0%B1%D1%83%D0%B4%D0%B0%D1%85%D0%BA%D0%B5%D0%BD%D1%82%D1%81%D0%BA%D0%B8%D0%B9_%D1%80%D0%B0%D0%B9%D0%BE%D0%BD_%D0%94%D0%B0%D0%B3%D0%B5%D1%81%D1%82%D0%B0%D0%BD%D0%B0" TargetMode="External"/><Relationship Id="rId2" Type="http://schemas.openxmlformats.org/officeDocument/2006/relationships/hyperlink" Target="http://ru.wikipedia.org/wiki/%D0%94%D0%B0%D1%85%D0%B0%D0%B4%D0%B0%D0%B5%D0%B2%D1%81%D0%BA%D0%B8%D0%B9_%D1%80%D0%B0%D0%B9%D0%BE%D0%BD_%D0%94%D0%B0%D0%B3%D0%B5%D1%81%D1%82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0%D0%B9%D1%82%D0%B0%D0%B3%D1%81%D0%BA%D0%B8%D0%B9_%D1%80%D0%B0%D0%B9%D0%BE%D0%BD_%D0%94%D0%B0%D0%B3%D0%B5%D1%81%D1%82%D0%B0%D0%BD%D0%B0" TargetMode="External"/><Relationship Id="rId11" Type="http://schemas.openxmlformats.org/officeDocument/2006/relationships/hyperlink" Target="http://ru.wikipedia.org/wiki/%D0%9A%D1%83%D0%BB%D0%B8%D0%BD%D1%81%D0%BA%D0%B8%D0%B9_%D1%80%D0%B0%D0%B9%D0%BE%D0%BD_%D0%94%D0%B0%D0%B3%D0%B5%D1%81%D1%82%D0%B0%D0%BD%D0%B0" TargetMode="External"/><Relationship Id="rId5" Type="http://schemas.openxmlformats.org/officeDocument/2006/relationships/hyperlink" Target="http://ru.wikipedia.org/wiki/%D0%9A%D0%B0%D0%B7%D0%B1%D0%B5%D0%BA%D0%BE%D0%B2%D1%81%D0%BA%D0%B8%D0%B9_%D1%80%D0%B0%D0%B9%D0%BE%D0%BD_%D0%94%D0%B0%D0%B3%D0%B5%D1%81%D1%82%D0%B0%D0%BD%D0%B0" TargetMode="External"/><Relationship Id="rId10" Type="http://schemas.openxmlformats.org/officeDocument/2006/relationships/hyperlink" Target="http://ru.wikipedia.org/wiki/%D0%9A%D0%B8%D0%B7%D0%BB%D1%8F%D1%80%D1%81%D0%BA%D0%B8%D0%B9_%D1%80%D0%B0%D0%B9%D0%BE%D0%BD_%D0%94%D0%B0%D0%B3%D0%B5%D1%81%D1%82%D0%B0%D0%BD%D0%B0" TargetMode="External"/><Relationship Id="rId4" Type="http://schemas.openxmlformats.org/officeDocument/2006/relationships/hyperlink" Target="http://ru.wikipedia.org/wiki/%D0%94%D0%BE%D0%BA%D1%83%D0%B7%D0%BF%D0%B0%D1%80%D0%B8%D0%BD%D1%81%D0%BA%D0%B8%D0%B9_%D1%80%D0%B0%D0%B9%D0%BE%D0%BD_%D0%94%D0%B0%D0%B3%D0%B5%D1%81%D1%82%D0%B0%D0%BD%D0%B0" TargetMode="External"/><Relationship Id="rId9" Type="http://schemas.openxmlformats.org/officeDocument/2006/relationships/hyperlink" Target="http://ru.wikipedia.org/wiki/%D0%9A%D0%B8%D0%B7%D0%B8%D0%BB%D1%8E%D1%80%D1%82%D0%BE%D0%B2%D1%81%D0%BA%D0%B8%D0%B9_%D1%80%D0%B0%D0%B9%D0%BE%D0%BD_%D0%94%D0%B0%D0%B3%D0%B5%D1%81%D1%82%D0%B0%D0%BD%D0%B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1%83%D1%82%D1%83%D0%BB%D1%8C%D1%81%D0%BA%D0%B8%D0%B9_%D1%80%D0%B0%D0%B9%D0%BE%D0%BD_%D0%94%D0%B0%D0%B3%D0%B5%D1%81%D1%82%D0%B0%D0%BD%D0%B0" TargetMode="External"/><Relationship Id="rId3" Type="http://schemas.openxmlformats.org/officeDocument/2006/relationships/hyperlink" Target="http://ru.wikipedia.org/wiki/%D0%9B%D0%B0%D0%BA%D1%81%D0%BA%D0%B8%D0%B9_%D1%80%D0%B0%D0%B9%D0%BE%D0%BD_%D0%94%D0%B0%D0%B3%D0%B5%D1%81%D1%82%D0%B0%D0%BD%D0%B0" TargetMode="External"/><Relationship Id="rId7" Type="http://schemas.openxmlformats.org/officeDocument/2006/relationships/hyperlink" Target="http://ru.wikipedia.org/wiki/%D0%9D%D0%BE%D0%B3%D0%B0%D0%B9%D1%81%D0%BA%D0%B8%D0%B9_%D1%80%D0%B0%D0%B9%D0%BE%D0%BD_%D0%94%D0%B0%D0%B3%D0%B5%D1%81%D1%82%D0%B0%D0%BD%D0%B0" TargetMode="External"/><Relationship Id="rId2" Type="http://schemas.openxmlformats.org/officeDocument/2006/relationships/hyperlink" Target="http://ru.wikipedia.org/wiki/%D0%9A%D1%83%D0%BC%D1%82%D0%BE%D1%80%D0%BA%D0%B0%D0%BB%D0%B8%D0%BD%D1%81%D0%BA%D0%B8%D0%B9_%D1%80%D0%B0%D0%B9%D0%BE%D0%BD_%D0%94%D0%B0%D0%B3%D0%B5%D1%81%D1%82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E%D0%BB%D0%B0%D0%BA%D1%81%D0%BA%D0%B8%D0%B9_%D1%80%D0%B0%D0%B9%D0%BE%D0%BD_%D0%94%D0%B0%D0%B3%D0%B5%D1%81%D1%82%D0%B0%D0%BD%D0%B0" TargetMode="External"/><Relationship Id="rId5" Type="http://schemas.openxmlformats.org/officeDocument/2006/relationships/hyperlink" Target="http://ru.wikipedia.org/wiki/%D0%9C%D0%B0%D0%B3%D0%B0%D1%80%D0%B0%D0%BC%D0%BA%D0%B5%D0%BD%D1%82%D1%81%D0%BA%D0%B8%D0%B9_%D1%80%D0%B0%D0%B9%D0%BE%D0%BD_%D0%94%D0%B0%D0%B3%D0%B5%D1%81%D1%82%D0%B0%D0%BD%D0%B0" TargetMode="External"/><Relationship Id="rId4" Type="http://schemas.openxmlformats.org/officeDocument/2006/relationships/hyperlink" Target="http://ru.wikipedia.org/wiki/%D0%9B%D0%B5%D0%B2%D0%B0%D1%88%D0%B8%D0%BD%D1%81%D0%BA%D0%B8%D0%B9_%D1%80%D0%B0%D0%B9%D0%BE%D0%BD_%D0%94%D0%B0%D0%B3%D0%B5%D1%81%D1%82%D0%B0%D0%BD%D0%B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0%D0%B1%D0%B0%D1%81%D0%B0%D1%80%D0%B0%D0%BD%D1%81%D0%BA%D0%B8%D0%B9_%D1%80%D0%B0%D0%B9%D0%BE%D0%BD_%D0%94%D0%B0%D0%B3%D0%B5%D1%81%D1%82%D0%B0%D0%BD%D0%B0" TargetMode="External"/><Relationship Id="rId7" Type="http://schemas.openxmlformats.org/officeDocument/2006/relationships/hyperlink" Target="http://ru.wikipedia.org/wiki/%D0%A5%D0%B0%D1%81%D0%B0%D0%B2%D1%8E%D1%80%D1%82%D0%BE%D0%B2%D1%81%D0%BA%D0%B8%D0%B9_%D1%80%D0%B0%D0%B9%D0%BE%D0%BD_%D0%94%D0%B0%D0%B3%D0%B5%D1%81%D1%82%D0%B0%D0%BD%D0%B0" TargetMode="External"/><Relationship Id="rId2" Type="http://schemas.openxmlformats.org/officeDocument/2006/relationships/hyperlink" Target="http://ru.wikipedia.org/wiki/%D0%A1%D1%83%D0%BB%D0%B5%D0%B9%D0%BC%D0%B0%D0%BD-%D0%A1%D1%82%D0%B0%D0%BB%D1%8C%D1%81%D0%BA%D0%B8%D0%B9_%D1%80%D0%B0%D0%B9%D0%BE%D0%BD_%D0%94%D0%B0%D0%B3%D0%B5%D1%81%D1%82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3%D0%BD%D1%86%D1%83%D0%BA%D1%83%D0%BB%D1%8C%D1%81%D0%BA%D0%B8%D0%B9_%D1%80%D0%B0%D0%B9%D0%BE%D0%BD_%D0%94%D0%B0%D0%B3%D0%B5%D1%81%D1%82%D0%B0%D0%BD%D0%B0" TargetMode="External"/><Relationship Id="rId5" Type="http://schemas.openxmlformats.org/officeDocument/2006/relationships/hyperlink" Target="http://ru.wikipedia.org/wiki/%D0%A2%D0%BB%D1%8F%D1%80%D0%B0%D1%82%D0%B8%D0%BD%D1%81%D0%BA%D0%B8%D0%B9_%D1%80%D0%B0%D0%B9%D0%BE%D0%BD_%D0%94%D0%B0%D0%B3%D0%B5%D1%81%D1%82%D0%B0%D0%BD%D0%B0" TargetMode="External"/><Relationship Id="rId4" Type="http://schemas.openxmlformats.org/officeDocument/2006/relationships/hyperlink" Target="http://ru.wikipedia.org/wiki/%D0%A2%D0%B0%D1%80%D1%83%D0%BC%D0%BE%D0%B2%D1%81%D0%BA%D0%B8%D0%B9_%D1%80%D0%B0%D0%B9%D0%BE%D0%BD_%D0%94%D0%B0%D0%B3%D0%B5%D1%81%D1%82%D0%B0%D0%BD%D0%B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0%BC%D0%B8%D0%BB%D1%8C%D1%81%D0%BA%D0%B8%D0%B9_%D1%80%D0%B0%D0%B9%D0%BE%D0%BD_%D0%94%D0%B0%D0%B3%D0%B5%D1%81%D1%82%D0%B0%D0%BD%D0%B0" TargetMode="External"/><Relationship Id="rId3" Type="http://schemas.openxmlformats.org/officeDocument/2006/relationships/hyperlink" Target="http://ru.wikipedia.org/wiki/%D0%A5%D0%B8%D0%B2%D1%81%D0%BA%D0%B8%D0%B9_%D1%80%D0%B0%D0%B9%D0%BE%D0%BD_%D0%94%D0%B0%D0%B3%D0%B5%D1%81%D1%82%D0%B0%D0%BD%D0%B0" TargetMode="External"/><Relationship Id="rId7" Type="http://schemas.openxmlformats.org/officeDocument/2006/relationships/hyperlink" Target="http://ru.wikipedia.org/wiki/%D0%A7%D0%B0%D1%80%D0%BE%D0%B4%D0%B8%D0%BD%D1%81%D0%BA%D0%B8%D0%B9_%D1%80%D0%B0%D0%B9%D0%BE%D0%BD_%D0%94%D0%B0%D0%B3%D0%B5%D1%81%D1%82%D0%B0%D0%BD%D0%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6%D1%83%D0%BD%D1%82%D0%B8%D0%BD%D1%81%D0%BA%D0%B8%D0%B9_%D1%80%D0%B0%D0%B9%D0%BE%D0%BD_%D0%94%D0%B0%D0%B3%D0%B5%D1%81%D1%82%D0%B0%D0%BD%D0%B0" TargetMode="External"/><Relationship Id="rId5" Type="http://schemas.openxmlformats.org/officeDocument/2006/relationships/hyperlink" Target="http://ru.wikipedia.org/wiki/%D0%A6%D1%83%D0%BC%D0%B0%D0%B4%D0%B8%D0%BD%D1%81%D0%BA%D0%B8%D0%B9_%D1%80%D0%B0%D0%B9%D0%BE%D0%BD_%D0%94%D0%B0%D0%B3%D0%B5%D1%81%D1%82%D0%B0%D0%BD%D0%B0" TargetMode="External"/><Relationship Id="rId4" Type="http://schemas.openxmlformats.org/officeDocument/2006/relationships/hyperlink" Target="http://ru.wikipedia.org/wiki/%D0%A5%D1%83%D0%BD%D0%B7%D0%B0%D1%85%D1%81%D0%BA%D0%B8%D0%B9_%D1%80%D0%B0%D0%B9%D0%BE%D0%BD_%D0%94%D0%B0%D0%B3%D0%B5%D1%81%D1%82%D0%B0%D0%BD%D0%B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1%83%D1%82%D1%83%D0%BB%D1%8C%D1%86%D1%8B" TargetMode="External"/><Relationship Id="rId13" Type="http://schemas.openxmlformats.org/officeDocument/2006/relationships/hyperlink" Target="http://commons.wikimedia.org/wiki/File:Dagestan_etniciteit.png?uselang=ru" TargetMode="External"/><Relationship Id="rId3" Type="http://schemas.openxmlformats.org/officeDocument/2006/relationships/hyperlink" Target="http://ru.wikipedia.org/wiki/%D0%94%D0%B0%D1%80%D0%B3%D0%B8%D0%BD%D1%86%D1%8B" TargetMode="External"/><Relationship Id="rId7" Type="http://schemas.openxmlformats.org/officeDocument/2006/relationships/hyperlink" Target="http://ru.wikipedia.org/wiki/%D0%90%D0%B3%D1%83%D0%BB%D1%8B" TargetMode="External"/><Relationship Id="rId12" Type="http://schemas.openxmlformats.org/officeDocument/2006/relationships/hyperlink" Target="http://ru.wikipedia.org/wiki/%D0%90%D0%B7%D0%B5%D1%80%D0%B1%D0%B0%D0%B9%D0%B4%D0%B6%D0%B0%D0%BD%D1%86%D1%8B" TargetMode="External"/><Relationship Id="rId2" Type="http://schemas.openxmlformats.org/officeDocument/2006/relationships/hyperlink" Target="http://ru.wikipedia.org/wiki/%D0%90%D0%B2%D0%B0%D1%80%D1%86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0%D0%B1%D0%B0%D1%81%D0%B0%D1%80%D0%B0%D0%BD%D1%8B" TargetMode="External"/><Relationship Id="rId11" Type="http://schemas.openxmlformats.org/officeDocument/2006/relationships/hyperlink" Target="http://ru.wikipedia.org/wiki/%D0%9D%D0%BE%D0%B3%D0%B0%D0%B9%D1%86%D1%8B" TargetMode="External"/><Relationship Id="rId5" Type="http://schemas.openxmlformats.org/officeDocument/2006/relationships/hyperlink" Target="http://ru.wikipedia.org/wiki/%D0%9B%D0%B0%D0%BA%D1%86%D1%8B" TargetMode="External"/><Relationship Id="rId10" Type="http://schemas.openxmlformats.org/officeDocument/2006/relationships/hyperlink" Target="http://ru.wikipedia.org/wiki/%D0%9A%D1%83%D0%BC%D1%8B%D0%BA%D0%B8" TargetMode="External"/><Relationship Id="rId4" Type="http://schemas.openxmlformats.org/officeDocument/2006/relationships/hyperlink" Target="http://ru.wikipedia.org/wiki/%D0%9B%D0%B5%D0%B7%D0%B3%D0%B8%D0%BD%D1%8B" TargetMode="External"/><Relationship Id="rId9" Type="http://schemas.openxmlformats.org/officeDocument/2006/relationships/hyperlink" Target="http://ru.wikipedia.org/wiki/%D0%A6%D0%B0%D1%85%D1%83%D1%80%D1%8B" TargetMode="Externa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CD%E0%F1%E5%EB%E5%ED%E8%E5_%C4%E0%E3%E5%F1%F2%E0%ED%E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0%D0%BA%D1%86%D1%8B" TargetMode="External"/><Relationship Id="rId13" Type="http://schemas.openxmlformats.org/officeDocument/2006/relationships/hyperlink" Target="http://ru.wikipedia.org/wiki/%D0%A0%D1%83%D1%82%D1%83%D0%BB%D1%8C%D1%86%D1%8B" TargetMode="External"/><Relationship Id="rId3" Type="http://schemas.openxmlformats.org/officeDocument/2006/relationships/hyperlink" Target="http://ru.wikipedia.org/wiki/%D0%90%D0%B2%D0%B0%D1%80%D1%86%D1%8B" TargetMode="External"/><Relationship Id="rId7" Type="http://schemas.openxmlformats.org/officeDocument/2006/relationships/hyperlink" Target="http://ru.wikipedia.org/wiki/%D0%9A%D1%83%D0%BC%D1%8B%D0%BA%D0%B8" TargetMode="External"/><Relationship Id="rId12" Type="http://schemas.openxmlformats.org/officeDocument/2006/relationships/hyperlink" Target="http://ru.wikipedia.org/wiki/%D0%9D%D0%BE%D0%B3%D0%B0%D0%B9%D1%86%D1%8B" TargetMode="External"/><Relationship Id="rId2" Type="http://schemas.openxmlformats.org/officeDocument/2006/relationships/hyperlink" Target="http://ru.wikipedia.org/wiki/%D0%A0%D0%B5%D1%81%D0%BF%D1%83%D0%B1%D0%BB%D0%B8%D0%BA%D0%B0_%D0%94%D0%B0%D0%B3%D0%B5%D1%81%D1%82%D0%B0%D0%BD" TargetMode="External"/><Relationship Id="rId16" Type="http://schemas.openxmlformats.org/officeDocument/2006/relationships/hyperlink" Target="http://ru.wikipedia.org/wiki/%D0%90%D0%BA%D0%BA%D0%B8%D0%BD%D1%86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0%D1%80%D0%B3%D0%B8%D0%BD%D1%86%D1%8B" TargetMode="External"/><Relationship Id="rId11" Type="http://schemas.openxmlformats.org/officeDocument/2006/relationships/hyperlink" Target="http://ru.wikipedia.org/wiki/%D0%A2%D0%B0%D0%B1%D0%B0%D1%81%D0%B0%D1%80%D0%B0%D0%BD%D1%8B" TargetMode="External"/><Relationship Id="rId5" Type="http://schemas.openxmlformats.org/officeDocument/2006/relationships/hyperlink" Target="http://ru.wikipedia.org/wiki/%D0%90%D0%B7%D0%B5%D1%80%D0%B1%D0%B0%D0%B9%D0%B4%D0%B6%D0%B0%D0%BD%D1%86%D1%8B_%D0%B2_%D0%94%D0%B0%D0%B3%D0%B5%D1%81%D1%82%D0%B0%D0%BD%D0%B5" TargetMode="External"/><Relationship Id="rId15" Type="http://schemas.openxmlformats.org/officeDocument/2006/relationships/hyperlink" Target="http://ru.wikipedia.org/wiki/%D0%A6%D0%B0%D1%85%D1%83%D1%80%D1%8B" TargetMode="External"/><Relationship Id="rId10" Type="http://schemas.openxmlformats.org/officeDocument/2006/relationships/hyperlink" Target="http://ru.wikipedia.org/wiki/%D0%A2%D0%B0%D1%82%D1%8B" TargetMode="External"/><Relationship Id="rId4" Type="http://schemas.openxmlformats.org/officeDocument/2006/relationships/hyperlink" Target="http://ru.wikipedia.org/wiki/%D0%90%D0%B3%D1%83%D0%BB%D1%8B" TargetMode="External"/><Relationship Id="rId9" Type="http://schemas.openxmlformats.org/officeDocument/2006/relationships/hyperlink" Target="http://ru.wikipedia.org/wiki/%D0%9B%D0%B5%D0%B7%D0%B3%D0%B8%D0%BD%D1%8B" TargetMode="External"/><Relationship Id="rId14" Type="http://schemas.openxmlformats.org/officeDocument/2006/relationships/hyperlink" Target="http://ru.wikipedia.org/wiki/%D0%A0%D1%83%D1%81%D1%81%D0%BA%D0%B8%D0%B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E%D1%82%D0%BB%D0%B8%D1%85%D1%86%D1%8B" TargetMode="External"/><Relationship Id="rId13" Type="http://schemas.openxmlformats.org/officeDocument/2006/relationships/hyperlink" Target="http://ru.wikipedia.org/wiki/%D0%A2%D0%B8%D0%BD%D0%B4%D0%B8%D0%BD%D1%86%D1%8B" TargetMode="External"/><Relationship Id="rId3" Type="http://schemas.openxmlformats.org/officeDocument/2006/relationships/hyperlink" Target="http://ru.wikipedia.org/wiki/%D0%90%D0%BD%D0%B4%D0%B8%D0%B9%D1%86%D1%8B" TargetMode="External"/><Relationship Id="rId7" Type="http://schemas.openxmlformats.org/officeDocument/2006/relationships/hyperlink" Target="http://ru.wikipedia.org/wiki/%D0%91%D0%B5%D0%B6%D1%82%D0%B8%D0%BD%D1%86%D1%8B" TargetMode="External"/><Relationship Id="rId12" Type="http://schemas.openxmlformats.org/officeDocument/2006/relationships/hyperlink" Target="http://ru.wikipedia.org/wiki/%D0%9A%D0%B0%D1%80%D0%B0%D1%82%D0%B8%D0%BD%D1%86%D1%8B" TargetMode="External"/><Relationship Id="rId17" Type="http://schemas.openxmlformats.org/officeDocument/2006/relationships/hyperlink" Target="http://ru.wikipedia.org/wiki/%D0%93%D0%BE%D1%80%D1%81%D0%BA%D0%B8%D0%B5_%D0%B5%D0%B2%D1%80%D0%B5%D0%B8" TargetMode="External"/><Relationship Id="rId2" Type="http://schemas.openxmlformats.org/officeDocument/2006/relationships/hyperlink" Target="http://ru.wikipedia.org/wiki/%D0%90%D0%B2%D0%B0%D1%80%D1%86%D1%8B" TargetMode="External"/><Relationship Id="rId16" Type="http://schemas.openxmlformats.org/officeDocument/2006/relationships/hyperlink" Target="http://ru.wikipedia.org/wiki/%D0%A6%D0%B5%D0%B7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0%D0%B3%D1%83%D0%BB%D0%B0%D0%BB%D1%8B" TargetMode="External"/><Relationship Id="rId11" Type="http://schemas.openxmlformats.org/officeDocument/2006/relationships/hyperlink" Target="http://ru.wikipedia.org/wiki/%D0%93%D1%83%D0%BD%D0%B7%D0%B8%D0%B1%D1%86%D1%8B" TargetMode="External"/><Relationship Id="rId5" Type="http://schemas.openxmlformats.org/officeDocument/2006/relationships/hyperlink" Target="http://ru.wikipedia.org/wiki/%D0%90%D1%85%D0%B2%D0%B0%D1%85%D1%86%D1%8B" TargetMode="External"/><Relationship Id="rId15" Type="http://schemas.openxmlformats.org/officeDocument/2006/relationships/hyperlink" Target="http://ru.wikipedia.org/wiki/%D0%A7%D0%B0%D0%BC%D0%B0%D0%BB%D0%B8%D0%BD%D1%86%D1%8B" TargetMode="External"/><Relationship Id="rId10" Type="http://schemas.openxmlformats.org/officeDocument/2006/relationships/hyperlink" Target="http://ru.wikipedia.org/wiki/%D0%93%D0%BE%D0%B4%D0%BE%D0%B1%D0%B5%D1%80%D0%B8%D0%BD%D1%86%D1%8B" TargetMode="External"/><Relationship Id="rId4" Type="http://schemas.openxmlformats.org/officeDocument/2006/relationships/hyperlink" Target="http://ru.wikipedia.org/wiki/%D0%90%D1%80%D1%87%D0%B8%D0%BD%D1%86%D1%8B" TargetMode="External"/><Relationship Id="rId9" Type="http://schemas.openxmlformats.org/officeDocument/2006/relationships/hyperlink" Target="http://ru.wikipedia.org/wiki/%D0%93%D0%B8%D0%BD%D1%83%D1%85%D1%86%D1%8B" TargetMode="External"/><Relationship Id="rId14" Type="http://schemas.openxmlformats.org/officeDocument/2006/relationships/hyperlink" Target="http://ru.wikipedia.org/wiki/%D0%A5%D0%B2%D0%B0%D1%80%D1%88%D0%B8%D0%BD%D1%8B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0%B4%D0%BE-%D1%86%D0%B5%D0%B7%D1%81%D0%BA%D0%B8%D0%B5_%D0%BD%D0%B0%D1%80%D0%BE%D0%B4%D1%8B" TargetMode="External"/><Relationship Id="rId13" Type="http://schemas.openxmlformats.org/officeDocument/2006/relationships/hyperlink" Target="http://ru.wikipedia.org/wiki/%D0%A2%D0%B0%D0%B1%D0%B0%D1%81%D0%B0%D1%80%D0%B0%D0%BD%D1%8B" TargetMode="External"/><Relationship Id="rId3" Type="http://schemas.openxmlformats.org/officeDocument/2006/relationships/hyperlink" Target="http://ru.wikipedia.org/wiki/%D0%AF%D0%B7%D1%8B%D0%BA%D0%BE%D0%B2%D1%8B%D0%B5_%D1%81%D0%B5%D0%BC%D1%8C%D0%B8_%D0%B8_%D0%B3%D1%80%D1%83%D0%BF%D0%BF%D1%8B" TargetMode="External"/><Relationship Id="rId7" Type="http://schemas.openxmlformats.org/officeDocument/2006/relationships/hyperlink" Target="http://ru.wikipedia.org/wiki/%D0%90%D0%B2%D0%B0%D1%80%D1%86%D1%8B" TargetMode="External"/><Relationship Id="rId12" Type="http://schemas.openxmlformats.org/officeDocument/2006/relationships/hyperlink" Target="http://ru.wikipedia.org/wiki/%D0%9B%D0%B0%D0%BA%D1%86%D1%8B" TargetMode="External"/><Relationship Id="rId17" Type="http://schemas.openxmlformats.org/officeDocument/2006/relationships/hyperlink" Target="http://ru.wikipedia.org/wiki/%D0%A6%D0%B0%D1%85%D1%83%D1%80%D1%8B" TargetMode="External"/><Relationship Id="rId2" Type="http://schemas.openxmlformats.org/officeDocument/2006/relationships/hyperlink" Target="http://ru.wikipedia.org/wiki/%D0%94%D0%B0%D0%B3%D0%B5%D1%81%D1%82%D0%B0%D0%BD" TargetMode="External"/><Relationship Id="rId16" Type="http://schemas.openxmlformats.org/officeDocument/2006/relationships/hyperlink" Target="http://ru.wikipedia.org/wiki/%D0%A0%D1%83%D1%82%D1%83%D0%BB%D1%8C%D1%86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0%D1%85%D1%81%D0%BA%D0%BE-%D0%B4%D0%B0%D0%B3%D0%B5%D1%81%D1%82%D0%B0%D0%BD%D1%81%D0%BA%D0%B8%D0%B5_%D1%8F%D0%B7%D1%8B%D0%BA%D0%B8" TargetMode="External"/><Relationship Id="rId11" Type="http://schemas.openxmlformats.org/officeDocument/2006/relationships/hyperlink" Target="http://ru.wikipedia.org/wiki/%D0%9B%D0%B5%D0%B7%D0%B3%D0%B8%D0%BD%D1%8B" TargetMode="External"/><Relationship Id="rId5" Type="http://schemas.openxmlformats.org/officeDocument/2006/relationships/hyperlink" Target="http://ru.wikipedia.org/wiki/%D0%94%D0%B0%D0%B3%D0%B5%D1%81%D1%82%D0%B0%D0%BD%D1%81%D0%BA%D0%B8%D0%B5_%D1%8F%D0%B7%D1%8B%D0%BA%D0%B8" TargetMode="External"/><Relationship Id="rId15" Type="http://schemas.openxmlformats.org/officeDocument/2006/relationships/hyperlink" Target="http://ru.wikipedia.org/wiki/%D0%90%D0%B3%D1%83%D0%BB%D1%8B" TargetMode="External"/><Relationship Id="rId10" Type="http://schemas.openxmlformats.org/officeDocument/2006/relationships/hyperlink" Target="http://ru.wikipedia.org/wiki/%D0%94%D0%B0%D1%80%D0%B3%D0%B8%D0%BD%D1%86%D1%8B" TargetMode="External"/><Relationship Id="rId4" Type="http://schemas.openxmlformats.org/officeDocument/2006/relationships/hyperlink" Target="http://ru.wikipedia.org/wiki/%D0%9D%D0%B0%D1%85%D1%81%D0%BA%D0%B8%D0%B5_%D1%8F%D0%B7%D1%8B%D0%BA%D0%B8" TargetMode="External"/><Relationship Id="rId9" Type="http://schemas.openxmlformats.org/officeDocument/2006/relationships/hyperlink" Target="http://ru.wikipedia.org/wiki/%D0%90%D1%80%D1%87%D0%B8%D0%BD%D1%86%D1%8B" TargetMode="External"/><Relationship Id="rId14" Type="http://schemas.openxmlformats.org/officeDocument/2006/relationships/hyperlink" Target="http://ru.wikipedia.org/wiki/%D0%A7%D0%B5%D1%87%D0%B5%D0%BD%D1%86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Население  Дагестана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Подготовила :учитель </a:t>
            </a:r>
            <a:r>
              <a:rPr lang="ru-RU" sz="1800" b="1" dirty="0" err="1" smtClean="0">
                <a:solidFill>
                  <a:srgbClr val="C00000"/>
                </a:solidFill>
              </a:rPr>
              <a:t>географии,МКОУ</a:t>
            </a:r>
            <a:r>
              <a:rPr lang="ru-RU" sz="1800" b="1" dirty="0" smtClean="0">
                <a:solidFill>
                  <a:srgbClr val="C00000"/>
                </a:solidFill>
              </a:rPr>
              <a:t> «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«</a:t>
            </a:r>
            <a:r>
              <a:rPr lang="ru-RU" sz="1800" b="1" dirty="0" err="1" smtClean="0">
                <a:solidFill>
                  <a:srgbClr val="C00000"/>
                </a:solidFill>
              </a:rPr>
              <a:t>Султанянгиюртовской</a:t>
            </a:r>
            <a:r>
              <a:rPr lang="ru-RU" sz="1800" b="1" dirty="0" smtClean="0">
                <a:solidFill>
                  <a:srgbClr val="C00000"/>
                </a:solidFill>
              </a:rPr>
              <a:t> СОШ им. </a:t>
            </a:r>
            <a:r>
              <a:rPr lang="ru-RU" sz="1800" b="1" dirty="0" err="1" smtClean="0">
                <a:solidFill>
                  <a:srgbClr val="C00000"/>
                </a:solidFill>
              </a:rPr>
              <a:t>Ю.Акаева</a:t>
            </a:r>
            <a:r>
              <a:rPr lang="ru-RU" sz="1800" b="1" dirty="0" smtClean="0">
                <a:solidFill>
                  <a:srgbClr val="C00000"/>
                </a:solidFill>
              </a:rPr>
              <a:t>» </a:t>
            </a:r>
            <a:r>
              <a:rPr lang="ru-RU" sz="1800" b="1" dirty="0" err="1" smtClean="0">
                <a:solidFill>
                  <a:srgbClr val="C00000"/>
                </a:solidFill>
              </a:rPr>
              <a:t>Кизилюртовский</a:t>
            </a:r>
            <a:r>
              <a:rPr lang="ru-RU" sz="1800" b="1" dirty="0" smtClean="0">
                <a:solidFill>
                  <a:srgbClr val="C00000"/>
                </a:solidFill>
              </a:rPr>
              <a:t> район, РД»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0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 языках </a:t>
            </a:r>
            <a:r>
              <a:rPr lang="ru-RU" sz="3600" b="1" dirty="0" smtClean="0">
                <a:hlinkClick r:id="rId2" tooltip="Тюркские языки"/>
              </a:rPr>
              <a:t>тюркской группы</a:t>
            </a:r>
            <a:r>
              <a:rPr lang="ru-RU" sz="3600" dirty="0" smtClean="0"/>
              <a:t> </a:t>
            </a:r>
            <a:r>
              <a:rPr lang="ru-RU" sz="3600" dirty="0" smtClean="0">
                <a:hlinkClick r:id="rId3" tooltip="Алтайские языки"/>
              </a:rPr>
              <a:t>алтайской языковой семьи</a:t>
            </a:r>
            <a:r>
              <a:rPr lang="ru-RU" sz="3600" dirty="0" smtClean="0"/>
              <a:t> в </a:t>
            </a:r>
            <a:r>
              <a:rPr lang="ru-RU" sz="3600" dirty="0" smtClean="0">
                <a:hlinkClick r:id="rId4" tooltip="Дагестан"/>
              </a:rPr>
              <a:t>Дагестане</a:t>
            </a:r>
            <a:r>
              <a:rPr lang="ru-RU" sz="3600" dirty="0" smtClean="0"/>
              <a:t> говорят: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hlinkClick r:id="rId5" tooltip="Кумыки"/>
              </a:rPr>
              <a:t>Кумыки</a:t>
            </a:r>
            <a:r>
              <a:rPr lang="ru-RU" dirty="0"/>
              <a:t> — 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431,7 тыс., (14,8 %, 2010 г.)</a:t>
            </a:r>
          </a:p>
          <a:p>
            <a:pPr lvl="0"/>
            <a:endParaRPr lang="ru-RU" dirty="0" smtClean="0">
              <a:solidFill>
                <a:srgbClr val="FF0000"/>
              </a:solidFill>
              <a:hlinkClick r:id="rId6" tooltip="Азербайджанцы"/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  <a:hlinkClick r:id="rId6" tooltip="Азербайджанцы"/>
              </a:rPr>
              <a:t>Азербайджанцы</a:t>
            </a:r>
            <a:r>
              <a:rPr lang="ru-RU" dirty="0">
                <a:solidFill>
                  <a:srgbClr val="FF0000"/>
                </a:solidFill>
              </a:rPr>
              <a:t> —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130,9 тыс. (4,5 %, 2010 г.)</a:t>
            </a:r>
          </a:p>
          <a:p>
            <a:pPr lvl="0"/>
            <a:endParaRPr lang="ru-RU" dirty="0" smtClean="0">
              <a:solidFill>
                <a:srgbClr val="FF0000"/>
              </a:solidFill>
              <a:hlinkClick r:id="rId7" tooltip="Ногайцы"/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  <a:hlinkClick r:id="rId7" tooltip="Ногайцы"/>
              </a:rPr>
              <a:t>Ногайцы</a:t>
            </a:r>
            <a:r>
              <a:rPr lang="ru-RU" dirty="0">
                <a:solidFill>
                  <a:srgbClr val="FF0000"/>
                </a:solidFill>
              </a:rPr>
              <a:t> —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40,4 тыс. (1,4 %, 2010 г.)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На языках </a:t>
            </a:r>
            <a:r>
              <a:rPr lang="ru-RU" sz="3100" b="1" dirty="0" smtClean="0">
                <a:hlinkClick r:id="rId2" tooltip="Славянские языки"/>
              </a:rPr>
              <a:t>славянской группы</a:t>
            </a:r>
            <a:r>
              <a:rPr lang="ru-RU" sz="3100" dirty="0" smtClean="0"/>
              <a:t> </a:t>
            </a:r>
            <a:r>
              <a:rPr lang="ru-RU" sz="3100" dirty="0" smtClean="0">
                <a:hlinkClick r:id="rId3" tooltip="Индоевропейские языки"/>
              </a:rPr>
              <a:t>индоевропейской языковой семьи</a:t>
            </a:r>
            <a:r>
              <a:rPr lang="ru-RU" sz="3100" dirty="0" smtClean="0"/>
              <a:t> в </a:t>
            </a:r>
            <a:r>
              <a:rPr lang="ru-RU" sz="3100" dirty="0" smtClean="0">
                <a:hlinkClick r:id="rId4" tooltip="Дагестан"/>
              </a:rPr>
              <a:t>Дагестане</a:t>
            </a:r>
            <a:r>
              <a:rPr lang="ru-RU" sz="3100" dirty="0" smtClean="0"/>
              <a:t> говорят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4400" dirty="0">
                <a:solidFill>
                  <a:srgbClr val="FF0000"/>
                </a:solidFill>
                <a:hlinkClick r:id="rId5" tooltip="Русские"/>
              </a:rPr>
              <a:t>Русские</a:t>
            </a:r>
            <a:r>
              <a:rPr lang="ru-RU" sz="4400" dirty="0">
                <a:solidFill>
                  <a:srgbClr val="FF0000"/>
                </a:solidFill>
              </a:rPr>
              <a:t> (включая </a:t>
            </a:r>
            <a:r>
              <a:rPr lang="ru-RU" sz="4400" dirty="0">
                <a:solidFill>
                  <a:srgbClr val="FF0000"/>
                </a:solidFill>
                <a:hlinkClick r:id="rId6" tooltip="Терские казаки"/>
              </a:rPr>
              <a:t>терских казаков</a:t>
            </a:r>
            <a:r>
              <a:rPr lang="ru-RU" sz="4400" dirty="0">
                <a:solidFill>
                  <a:srgbClr val="FF0000"/>
                </a:solidFill>
              </a:rPr>
              <a:t>), </a:t>
            </a:r>
            <a:r>
              <a:rPr lang="ru-RU" sz="4400" dirty="0">
                <a:solidFill>
                  <a:srgbClr val="FF0000"/>
                </a:solidFill>
                <a:hlinkClick r:id="rId7" tooltip="Украинцы"/>
              </a:rPr>
              <a:t>украинцы</a:t>
            </a:r>
            <a:r>
              <a:rPr lang="ru-RU" sz="4400" dirty="0">
                <a:solidFill>
                  <a:srgbClr val="FF0000"/>
                </a:solidFill>
              </a:rPr>
              <a:t>, </a:t>
            </a:r>
            <a:r>
              <a:rPr lang="ru-RU" sz="4400" dirty="0">
                <a:solidFill>
                  <a:srgbClr val="FF0000"/>
                </a:solidFill>
                <a:hlinkClick r:id="rId8" tooltip="Белорусы"/>
              </a:rPr>
              <a:t>белорусы</a:t>
            </a:r>
            <a:r>
              <a:rPr lang="ru-RU" sz="4400" dirty="0">
                <a:solidFill>
                  <a:srgbClr val="FF0000"/>
                </a:solidFill>
              </a:rPr>
              <a:t> — 175,4 тыс.(9,7 %, 1989 г.). 124,3 тыс. (4,8 %, 2002 г.), 104,0 тыс..   (только </a:t>
            </a:r>
            <a:r>
              <a:rPr lang="ru-RU" sz="4400" dirty="0">
                <a:solidFill>
                  <a:srgbClr val="FF0000"/>
                </a:solidFill>
                <a:hlinkClick r:id="rId5" tooltip="Русские"/>
              </a:rPr>
              <a:t>русские</a:t>
            </a:r>
            <a:r>
              <a:rPr lang="ru-RU" sz="4400" dirty="0">
                <a:solidFill>
                  <a:srgbClr val="FF0000"/>
                </a:solidFill>
              </a:rPr>
              <a:t>, 3,6 %, 2010 г</a:t>
            </a:r>
            <a:r>
              <a:rPr lang="ru-RU" dirty="0"/>
              <a:t>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На языках </a:t>
            </a:r>
            <a:r>
              <a:rPr lang="ru-RU" sz="3100" b="1" dirty="0">
                <a:solidFill>
                  <a:srgbClr val="FF0000"/>
                </a:solidFill>
                <a:hlinkClick r:id="rId3" tooltip="Иранские языки"/>
              </a:rPr>
              <a:t>иранской группы</a:t>
            </a:r>
            <a:r>
              <a:rPr lang="ru-RU" sz="3100" dirty="0">
                <a:solidFill>
                  <a:srgbClr val="FF0000"/>
                </a:solidFill>
              </a:rPr>
              <a:t> </a:t>
            </a:r>
            <a:r>
              <a:rPr lang="ru-RU" sz="3100" dirty="0">
                <a:solidFill>
                  <a:srgbClr val="FF0000"/>
                </a:solidFill>
                <a:hlinkClick r:id="rId4" tooltip="Индоевропейские языки"/>
              </a:rPr>
              <a:t>индоевропейской языковой семьи</a:t>
            </a:r>
            <a:r>
              <a:rPr lang="ru-RU" sz="3100" dirty="0">
                <a:solidFill>
                  <a:srgbClr val="FF0000"/>
                </a:solidFill>
              </a:rPr>
              <a:t> в </a:t>
            </a:r>
            <a:r>
              <a:rPr lang="ru-RU" sz="3100" dirty="0">
                <a:solidFill>
                  <a:srgbClr val="FF0000"/>
                </a:solidFill>
                <a:hlinkClick r:id="rId5" tooltip="Дагестан"/>
              </a:rPr>
              <a:t>Дагестане</a:t>
            </a:r>
            <a:r>
              <a:rPr lang="ru-RU" sz="3100" dirty="0">
                <a:solidFill>
                  <a:srgbClr val="FF0000"/>
                </a:solidFill>
              </a:rPr>
              <a:t> </a:t>
            </a:r>
            <a:r>
              <a:rPr lang="ru-RU" sz="3100" dirty="0" smtClean="0">
                <a:solidFill>
                  <a:srgbClr val="FF0000"/>
                </a:solidFill>
              </a:rPr>
              <a:t>говорят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4800" dirty="0">
                <a:hlinkClick r:id="rId6" tooltip="Таты"/>
              </a:rPr>
              <a:t>Таты</a:t>
            </a:r>
            <a:r>
              <a:rPr lang="ru-RU" sz="4800" dirty="0"/>
              <a:t> и </a:t>
            </a:r>
            <a:r>
              <a:rPr lang="ru-RU" sz="4800" dirty="0">
                <a:hlinkClick r:id="rId7" tooltip="Горские евреи"/>
              </a:rPr>
              <a:t>горские евреи (</a:t>
            </a:r>
            <a:r>
              <a:rPr lang="ru-RU" sz="4800" dirty="0" err="1">
                <a:hlinkClick r:id="rId7" tooltip="Горские евреи"/>
              </a:rPr>
              <a:t>таты-иудаисты</a:t>
            </a:r>
            <a:r>
              <a:rPr lang="ru-RU" sz="4800" dirty="0">
                <a:hlinkClick r:id="rId7" tooltip="Горские евреи"/>
              </a:rPr>
              <a:t>)</a:t>
            </a:r>
            <a:r>
              <a:rPr lang="ru-RU" sz="4800" dirty="0"/>
              <a:t> — 16,6 тыс. (0,9 %, 1989 г.), 1,9 тыс. (0,1 %, 2002 г.), 0,5 тыс. (только </a:t>
            </a:r>
            <a:r>
              <a:rPr lang="ru-RU" sz="4800" dirty="0">
                <a:hlinkClick r:id="rId6" tooltip="Таты"/>
              </a:rPr>
              <a:t>таты</a:t>
            </a:r>
            <a:r>
              <a:rPr lang="ru-RU" sz="4800" dirty="0"/>
              <a:t>, 2010 г.)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Национальный  состав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 smtClean="0">
                <a:solidFill>
                  <a:srgbClr val="FF0000"/>
                </a:solidFill>
              </a:rPr>
              <a:t>1.АВРЦЫ-         496077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2.ДАРГИНКЦЫ--280431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3.КУМЫКИ       231805</a:t>
            </a:r>
            <a:endParaRPr lang="ru-RU" sz="3400" dirty="0">
              <a:solidFill>
                <a:srgbClr val="FF0000"/>
              </a:solidFill>
            </a:endParaRPr>
          </a:p>
          <a:p>
            <a:endParaRPr lang="ru-RU" sz="3400" dirty="0" smtClean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4.ЛЕЗГИНЫ      204370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5.РУССКИЕ      165940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6.ЛАКЦЫ        91682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7.ТАБАСАРАНЦЫ 78196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8.Азербайджанцы  75463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9.Чеченцы- 57877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10Ногайцы- 28294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11.Рутульцы 4955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12.Агулы 13791</a:t>
            </a:r>
          </a:p>
          <a:p>
            <a:r>
              <a:rPr lang="ru-RU" sz="3400" dirty="0" smtClean="0">
                <a:solidFill>
                  <a:srgbClr val="FF0000"/>
                </a:solidFill>
              </a:rPr>
              <a:t>13.Таты-</a:t>
            </a:r>
            <a:r>
              <a:rPr lang="ru-RU" sz="3400" dirty="0">
                <a:solidFill>
                  <a:srgbClr val="FF0000"/>
                </a:solidFill>
              </a:rPr>
              <a:t>12939</a:t>
            </a:r>
          </a:p>
          <a:p>
            <a:r>
              <a:rPr lang="ru-RU" sz="3400" dirty="0" smtClean="0">
                <a:solidFill>
                  <a:srgbClr val="FF0000"/>
                </a:solidFill>
              </a:rPr>
              <a:t>14.Цахуры 5194</a:t>
            </a:r>
            <a:endParaRPr lang="ru-RU" sz="3400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ufolive.ucoz.ru/A/avarcy1_thu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24000"/>
            <a:ext cx="4680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Религия</a:t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Подавляющее </a:t>
            </a:r>
            <a:r>
              <a:rPr lang="ru-RU" sz="3600" dirty="0"/>
              <a:t>большинство верующих среди </a:t>
            </a:r>
            <a:r>
              <a:rPr lang="ru-RU" sz="3600" dirty="0">
                <a:hlinkClick r:id="rId2" tooltip="Нахско-дагестанские языки"/>
              </a:rPr>
              <a:t>нахско-дагестанских</a:t>
            </a:r>
            <a:r>
              <a:rPr lang="ru-RU" sz="3600" dirty="0"/>
              <a:t> и </a:t>
            </a:r>
            <a:r>
              <a:rPr lang="ru-RU" sz="3600" dirty="0">
                <a:hlinkClick r:id="rId3" tooltip="Тюркские языки"/>
              </a:rPr>
              <a:t>тюркских народов</a:t>
            </a:r>
            <a:r>
              <a:rPr lang="ru-RU" sz="3600" dirty="0"/>
              <a:t> региона — </a:t>
            </a:r>
            <a:r>
              <a:rPr lang="ru-RU" sz="3600" dirty="0">
                <a:hlinkClick r:id="rId4" tooltip="Мусульмане"/>
              </a:rPr>
              <a:t>мусульмане</a:t>
            </a:r>
            <a:r>
              <a:rPr lang="ru-RU" sz="3600" dirty="0"/>
              <a:t> (в основном — </a:t>
            </a:r>
            <a:r>
              <a:rPr lang="ru-RU" sz="3600" dirty="0">
                <a:hlinkClick r:id="rId5" tooltip="Сунниты"/>
              </a:rPr>
              <a:t>сунниты</a:t>
            </a:r>
            <a:r>
              <a:rPr lang="ru-RU" sz="3600" dirty="0"/>
              <a:t>, а также </a:t>
            </a:r>
            <a:r>
              <a:rPr lang="ru-RU" sz="3600" dirty="0">
                <a:hlinkClick r:id="rId6" tooltip="Шииты"/>
              </a:rPr>
              <a:t>шииты</a:t>
            </a:r>
            <a:r>
              <a:rPr lang="ru-RU" sz="3600" dirty="0"/>
              <a:t> — среди </a:t>
            </a:r>
            <a:r>
              <a:rPr lang="ru-RU" sz="3600" dirty="0">
                <a:hlinkClick r:id="rId7" tooltip="Лезгины"/>
              </a:rPr>
              <a:t>лезгин</a:t>
            </a:r>
            <a:r>
              <a:rPr lang="ru-RU" sz="3600" dirty="0"/>
              <a:t> села </a:t>
            </a:r>
            <a:r>
              <a:rPr lang="ru-RU" sz="3600" dirty="0" err="1">
                <a:hlinkClick r:id="rId8" tooltip="Мискинджа"/>
              </a:rPr>
              <a:t>Мискинджа</a:t>
            </a:r>
            <a:r>
              <a:rPr lang="ru-RU" sz="3600" dirty="0"/>
              <a:t> и основной части </a:t>
            </a:r>
            <a:r>
              <a:rPr lang="ru-RU" sz="3600" dirty="0">
                <a:hlinkClick r:id="rId9" tooltip="Азербайджанцы"/>
              </a:rPr>
              <a:t>азербайджанцев</a:t>
            </a:r>
            <a:r>
              <a:rPr lang="ru-RU" sz="3600" dirty="0"/>
              <a:t>), </a:t>
            </a:r>
            <a:r>
              <a:rPr lang="ru-RU" sz="3600" dirty="0">
                <a:hlinkClick r:id="rId10" tooltip="Горские евреи"/>
              </a:rPr>
              <a:t>горские евреи</a:t>
            </a:r>
            <a:r>
              <a:rPr lang="ru-RU" sz="3600" dirty="0"/>
              <a:t> исповедуют </a:t>
            </a:r>
            <a:r>
              <a:rPr lang="ru-RU" sz="3600" dirty="0">
                <a:hlinkClick r:id="rId11" tooltip="Иудаизм"/>
              </a:rPr>
              <a:t>иудаизм</a:t>
            </a:r>
            <a:r>
              <a:rPr lang="ru-RU" sz="3600" dirty="0"/>
              <a:t>, а </a:t>
            </a:r>
            <a:r>
              <a:rPr lang="ru-RU" sz="3600" dirty="0">
                <a:hlinkClick r:id="rId12" tooltip="Русские"/>
              </a:rPr>
              <a:t>русские</a:t>
            </a:r>
            <a:r>
              <a:rPr lang="ru-RU" sz="3600" dirty="0"/>
              <a:t> — </a:t>
            </a:r>
            <a:r>
              <a:rPr lang="ru-RU" sz="3600" dirty="0">
                <a:hlinkClick r:id="rId13" tooltip="Православное христианство"/>
              </a:rPr>
              <a:t>православное христианство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Джума-мечеть </a:t>
            </a:r>
            <a:endParaRPr lang="ru-RU" dirty="0"/>
          </a:p>
        </p:txBody>
      </p:sp>
      <p:pic>
        <p:nvPicPr>
          <p:cNvPr id="4" name="Содержимое 3" descr="http://img504.imageshack.us/img504/6747/dastan13smallty11ky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9386" y="2490788"/>
            <a:ext cx="4593166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в г.Хасавюрте</a:t>
            </a:r>
            <a:endParaRPr lang="ru-RU" dirty="0"/>
          </a:p>
        </p:txBody>
      </p:sp>
      <p:pic>
        <p:nvPicPr>
          <p:cNvPr id="4" name="Содержимое 3" descr="http://board.norma4.net.ua/attachments/galereya-foruma/8174d1140167099-vystavka-online-mechetu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8435" y="2490788"/>
            <a:ext cx="499506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Синагога</a:t>
            </a:r>
            <a:endParaRPr lang="ru-RU" dirty="0"/>
          </a:p>
        </p:txBody>
      </p:sp>
      <p:pic>
        <p:nvPicPr>
          <p:cNvPr id="4" name="Содержимое 3" descr="http://www.in-road.net/photo/4ba65db0f6e67d78b53d11e1727b87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6967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Города Дагестана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1</a:t>
            </a:r>
          </a:p>
          <a:p>
            <a:r>
              <a:rPr lang="ru-RU" sz="6700" dirty="0" smtClean="0"/>
              <a:t>городской округ </a:t>
            </a:r>
            <a:r>
              <a:rPr lang="ru-RU" sz="6700" dirty="0" smtClean="0">
                <a:hlinkClick r:id="rId2" tooltip="Махачкала"/>
              </a:rPr>
              <a:t>Махачкала</a:t>
            </a:r>
            <a:r>
              <a:rPr lang="ru-RU" sz="6700" dirty="0" smtClean="0"/>
              <a:t>-712171</a:t>
            </a:r>
          </a:p>
          <a:p>
            <a:r>
              <a:rPr lang="ru-RU" sz="6700" dirty="0" smtClean="0"/>
              <a:t>2городской округ </a:t>
            </a:r>
            <a:r>
              <a:rPr lang="ru-RU" sz="6700" dirty="0" smtClean="0">
                <a:hlinkClick r:id="rId3" tooltip="Буйнакск"/>
              </a:rPr>
              <a:t>Буйнакск</a:t>
            </a:r>
            <a:r>
              <a:rPr lang="ru-RU" sz="6700" dirty="0" smtClean="0"/>
              <a:t> .                        65735</a:t>
            </a:r>
          </a:p>
          <a:p>
            <a:pPr>
              <a:buNone/>
            </a:pPr>
            <a:r>
              <a:rPr lang="ru-RU" sz="6700" dirty="0" smtClean="0"/>
              <a:t>3.городской округ </a:t>
            </a:r>
            <a:r>
              <a:rPr lang="ru-RU" sz="6700" dirty="0" smtClean="0">
                <a:hlinkClick r:id="rId4" tooltip="Дагестанские Огни"/>
              </a:rPr>
              <a:t>Дагестанские Огни</a:t>
            </a:r>
            <a:r>
              <a:rPr lang="ru-RU" sz="6700" dirty="0" smtClean="0"/>
              <a:t>- 30671</a:t>
            </a:r>
          </a:p>
          <a:p>
            <a:r>
              <a:rPr lang="ru-RU" sz="6700" dirty="0" smtClean="0"/>
              <a:t>4городской округ </a:t>
            </a:r>
            <a:r>
              <a:rPr lang="ru-RU" sz="6700" dirty="0" smtClean="0">
                <a:hlinkClick r:id="rId5" tooltip="Дербент"/>
              </a:rPr>
              <a:t>Дербент</a:t>
            </a:r>
            <a:r>
              <a:rPr lang="ru-RU" sz="6700" dirty="0" smtClean="0"/>
              <a:t>-   119961</a:t>
            </a:r>
          </a:p>
          <a:p>
            <a:r>
              <a:rPr lang="ru-RU" sz="6700" dirty="0" smtClean="0"/>
              <a:t>5городской округ </a:t>
            </a:r>
            <a:r>
              <a:rPr lang="ru-RU" sz="6700" dirty="0" smtClean="0">
                <a:hlinkClick r:id="rId6" tooltip="Избербаш"/>
              </a:rPr>
              <a:t>Избербаш</a:t>
            </a:r>
            <a:r>
              <a:rPr lang="ru-RU" sz="6700" dirty="0" smtClean="0"/>
              <a:t>  -  56301</a:t>
            </a:r>
          </a:p>
          <a:p>
            <a:r>
              <a:rPr lang="ru-RU" sz="6700" dirty="0" smtClean="0"/>
              <a:t>6городской округ </a:t>
            </a:r>
            <a:r>
              <a:rPr lang="ru-RU" sz="6700" dirty="0" smtClean="0">
                <a:hlinkClick r:id="rId7" tooltip="Каспийск"/>
              </a:rPr>
              <a:t>Каспийск</a:t>
            </a:r>
            <a:r>
              <a:rPr lang="ru-RU" sz="6700" dirty="0" smtClean="0"/>
              <a:t>-103914</a:t>
            </a:r>
          </a:p>
          <a:p>
            <a:r>
              <a:rPr lang="ru-RU" sz="6700" dirty="0" smtClean="0"/>
              <a:t>7городской округ </a:t>
            </a:r>
            <a:r>
              <a:rPr lang="ru-RU" sz="6700" dirty="0" smtClean="0">
                <a:hlinkClick r:id="rId8" tooltip="Кизилюрт"/>
              </a:rPr>
              <a:t>Кизилюрт</a:t>
            </a:r>
            <a:r>
              <a:rPr lang="ru-RU" sz="6700" dirty="0" smtClean="0"/>
              <a:t>-43614</a:t>
            </a:r>
          </a:p>
          <a:p>
            <a:r>
              <a:rPr lang="ru-RU" sz="6700" dirty="0" smtClean="0"/>
              <a:t>8городской округ </a:t>
            </a:r>
            <a:r>
              <a:rPr lang="ru-RU" sz="6700" dirty="0" smtClean="0">
                <a:hlinkClick r:id="rId9" tooltip="Кизляр"/>
              </a:rPr>
              <a:t>Кизляр</a:t>
            </a:r>
            <a:r>
              <a:rPr lang="ru-RU" sz="6700" dirty="0" smtClean="0"/>
              <a:t> -51892</a:t>
            </a:r>
          </a:p>
          <a:p>
            <a:r>
              <a:rPr lang="ru-RU" sz="6700" dirty="0" smtClean="0"/>
              <a:t>9городской округ </a:t>
            </a:r>
            <a:r>
              <a:rPr lang="ru-RU" sz="6700" dirty="0" smtClean="0">
                <a:hlinkClick r:id="rId10" tooltip="Хасавюрт"/>
              </a:rPr>
              <a:t>Хасавюрт</a:t>
            </a:r>
            <a:r>
              <a:rPr lang="ru-RU" sz="6700" dirty="0" smtClean="0"/>
              <a:t>-133929</a:t>
            </a:r>
          </a:p>
          <a:p>
            <a:r>
              <a:rPr lang="ru-RU" sz="6700" dirty="0" smtClean="0"/>
              <a:t>10городской округ </a:t>
            </a:r>
            <a:r>
              <a:rPr lang="ru-RU" sz="6700" dirty="0" smtClean="0">
                <a:hlinkClick r:id="rId11" tooltip="Южно-Сухокумск"/>
              </a:rPr>
              <a:t>Южно-Сухокумск</a:t>
            </a:r>
            <a:r>
              <a:rPr lang="ru-RU" sz="6700" dirty="0" smtClean="0"/>
              <a:t>-10048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Районы с  центрами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endParaRPr lang="ru-RU" sz="4000" dirty="0" smtClean="0">
              <a:hlinkClick r:id="rId2" tooltip="Агульский район Дагестана"/>
            </a:endParaRPr>
          </a:p>
          <a:p>
            <a:r>
              <a:rPr lang="ru-RU" sz="4000" dirty="0" smtClean="0">
                <a:hlinkClick r:id="rId2" tooltip="Агульский район Дагестана"/>
              </a:rPr>
              <a:t>1.Агульский район</a:t>
            </a:r>
            <a:r>
              <a:rPr lang="ru-RU" sz="4000" dirty="0" smtClean="0"/>
              <a:t>-     Тпиг</a:t>
            </a:r>
          </a:p>
          <a:p>
            <a:r>
              <a:rPr lang="ru-RU" sz="4000" dirty="0" smtClean="0"/>
              <a:t>2</a:t>
            </a:r>
            <a:r>
              <a:rPr lang="ru-RU" sz="4000" dirty="0" smtClean="0">
                <a:hlinkClick r:id="rId3" tooltip="Акушинский район Дагестана"/>
              </a:rPr>
              <a:t>Акушинский </a:t>
            </a:r>
            <a:r>
              <a:rPr lang="ru-RU" sz="4000" dirty="0" err="1" smtClean="0">
                <a:hlinkClick r:id="rId3" tooltip="Акушинский район Дагестана"/>
              </a:rPr>
              <a:t>район</a:t>
            </a:r>
            <a:r>
              <a:rPr lang="ru-RU" sz="4000" dirty="0" err="1" smtClean="0"/>
              <a:t>_-Акуша</a:t>
            </a:r>
            <a:endParaRPr lang="ru-RU" sz="4000" dirty="0" smtClean="0"/>
          </a:p>
          <a:p>
            <a:r>
              <a:rPr lang="ru-RU" sz="4000" dirty="0" smtClean="0"/>
              <a:t>3</a:t>
            </a:r>
            <a:r>
              <a:rPr lang="ru-RU" sz="4000" dirty="0" smtClean="0">
                <a:hlinkClick r:id="rId4" tooltip="Ахвахский район Дагестана"/>
              </a:rPr>
              <a:t>Ахвахский район</a:t>
            </a:r>
            <a:r>
              <a:rPr lang="ru-RU" sz="4000" dirty="0" smtClean="0"/>
              <a:t>       -Карата</a:t>
            </a:r>
          </a:p>
          <a:p>
            <a:r>
              <a:rPr lang="ru-RU" sz="4000" dirty="0" smtClean="0">
                <a:hlinkClick r:id="rId5" tooltip="Ахтынский район Дагестана"/>
              </a:rPr>
              <a:t>4  </a:t>
            </a:r>
            <a:r>
              <a:rPr lang="ru-RU" sz="4000" dirty="0" err="1" smtClean="0">
                <a:hlinkClick r:id="rId5" tooltip="Ахтынский район Дагестана"/>
              </a:rPr>
              <a:t>Ахтынский</a:t>
            </a:r>
            <a:r>
              <a:rPr lang="ru-RU" sz="4000" dirty="0" smtClean="0">
                <a:hlinkClick r:id="rId5" tooltip="Ахтынский район Дагестана"/>
              </a:rPr>
              <a:t> район</a:t>
            </a:r>
            <a:r>
              <a:rPr lang="ru-RU" sz="4000" dirty="0" smtClean="0"/>
              <a:t>    -Ахты</a:t>
            </a:r>
          </a:p>
          <a:p>
            <a:r>
              <a:rPr lang="ru-RU" sz="4000" dirty="0" smtClean="0"/>
              <a:t>5</a:t>
            </a:r>
            <a:r>
              <a:rPr lang="ru-RU" sz="4000" dirty="0" smtClean="0">
                <a:hlinkClick r:id="rId6" tooltip="Бабаюртовский район Дагестана"/>
              </a:rPr>
              <a:t>Бабаюртовский район</a:t>
            </a:r>
            <a:r>
              <a:rPr lang="ru-RU" sz="4000" dirty="0" smtClean="0"/>
              <a:t>-Бабаюрт</a:t>
            </a:r>
          </a:p>
          <a:p>
            <a:r>
              <a:rPr lang="ru-RU" sz="4000" dirty="0" smtClean="0"/>
              <a:t>6</a:t>
            </a:r>
            <a:r>
              <a:rPr lang="ru-RU" sz="4000" dirty="0" smtClean="0">
                <a:hlinkClick r:id="rId7" tooltip="Бежтинский участок Дагестана"/>
              </a:rPr>
              <a:t>Бежтинский участок</a:t>
            </a:r>
            <a:r>
              <a:rPr lang="ru-RU" sz="4000" dirty="0" smtClean="0"/>
              <a:t>    -Бежта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Население  Дагестана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73325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  <a:hlinkClick r:id="rId2" tooltip="Дагестан"/>
              </a:rPr>
              <a:t>Дагестан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FF0000"/>
                </a:solidFill>
              </a:rPr>
              <a:t>— </a:t>
            </a:r>
            <a:r>
              <a:rPr lang="ru-RU" dirty="0" smtClean="0">
                <a:solidFill>
                  <a:srgbClr val="FF0000"/>
                </a:solidFill>
              </a:rPr>
              <a:t>самый многонациональный регион 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rgbClr val="FF0000"/>
                </a:solidFill>
                <a:hlinkClick r:id="rId3" tooltip="Россия"/>
              </a:rPr>
              <a:t>России</a:t>
            </a:r>
            <a:r>
              <a:rPr lang="ru-RU" sz="2800" b="1" dirty="0">
                <a:solidFill>
                  <a:srgbClr val="002060"/>
                </a:solidFill>
              </a:rPr>
              <a:t>. Численность населения республики по данным Росстата составляет </a:t>
            </a:r>
            <a:r>
              <a:rPr lang="ru-RU" sz="2800" b="1" dirty="0" smtClean="0">
                <a:solidFill>
                  <a:srgbClr val="002060"/>
                </a:solidFill>
              </a:rPr>
              <a:t>3мл..313тысяц.</a:t>
            </a:r>
            <a:r>
              <a:rPr lang="ru-RU" sz="2800" b="1" dirty="0" smtClean="0">
                <a:solidFill>
                  <a:srgbClr val="002060"/>
                </a:solidFill>
              </a:rPr>
              <a:t>чел</a:t>
            </a:r>
            <a:r>
              <a:rPr lang="ru-RU" sz="2800" b="1" dirty="0">
                <a:solidFill>
                  <a:srgbClr val="002060"/>
                </a:solidFill>
              </a:rPr>
              <a:t>. (</a:t>
            </a:r>
            <a:r>
              <a:rPr lang="ru-RU" sz="2800" b="1" dirty="0" smtClean="0">
                <a:solidFill>
                  <a:srgbClr val="002060"/>
                </a:solidFill>
              </a:rPr>
              <a:t>2021г.) </a:t>
            </a:r>
            <a:r>
              <a:rPr lang="ru-RU" sz="2800" b="1" dirty="0">
                <a:solidFill>
                  <a:srgbClr val="002060"/>
                </a:solidFill>
              </a:rPr>
              <a:t>Плотность населения — 58,60 чел./км</a:t>
            </a:r>
            <a:r>
              <a:rPr lang="ru-RU" sz="2800" b="1" baseline="30000" dirty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 (2013). Городское население — </a:t>
            </a:r>
            <a:r>
              <a:rPr lang="ru-RU" sz="2800" b="1" dirty="0" smtClean="0">
                <a:solidFill>
                  <a:srgbClr val="002060"/>
                </a:solidFill>
              </a:rPr>
              <a:t>45,1</a:t>
            </a:r>
            <a:r>
              <a:rPr lang="ru-RU" sz="2800" b="1" dirty="0">
                <a:solidFill>
                  <a:srgbClr val="002060"/>
                </a:solidFill>
              </a:rPr>
              <a:t> % (2013).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за </a:t>
            </a:r>
            <a:r>
              <a:rPr lang="ru-RU" sz="2800" b="1" dirty="0" smtClean="0">
                <a:solidFill>
                  <a:srgbClr val="002060"/>
                </a:solidFill>
              </a:rPr>
              <a:t>пределами Дагестана </a:t>
            </a:r>
            <a:r>
              <a:rPr lang="ru-RU" sz="2800" b="1" dirty="0">
                <a:solidFill>
                  <a:srgbClr val="002060"/>
                </a:solidFill>
              </a:rPr>
              <a:t>постоянно проживает ещё более 400 тысяч </a:t>
            </a:r>
            <a:r>
              <a:rPr lang="ru-RU" sz="2800" b="1" dirty="0">
                <a:solidFill>
                  <a:srgbClr val="002060"/>
                </a:solidFill>
                <a:hlinkClick r:id="rId4" tooltip="Дагестанцы"/>
              </a:rPr>
              <a:t>дагестанцев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Ботлихский  район-  Ботлих</a:t>
            </a:r>
          </a:p>
          <a:p>
            <a:r>
              <a:rPr lang="ru-RU" dirty="0" smtClean="0"/>
              <a:t>8</a:t>
            </a:r>
          </a:p>
          <a:p>
            <a:r>
              <a:rPr lang="ru-RU" dirty="0" smtClean="0">
                <a:hlinkClick r:id="rId2" tooltip="Буйнакский район Дагестана"/>
              </a:rPr>
              <a:t>Буйнакский район</a:t>
            </a:r>
            <a:r>
              <a:rPr lang="ru-RU" dirty="0" smtClean="0"/>
              <a:t>-Буйнакск</a:t>
            </a:r>
          </a:p>
          <a:p>
            <a:r>
              <a:rPr lang="ru-RU" dirty="0" smtClean="0"/>
              <a:t>9</a:t>
            </a:r>
          </a:p>
          <a:p>
            <a:r>
              <a:rPr lang="ru-RU" dirty="0" err="1" smtClean="0">
                <a:hlinkClick r:id="rId3" tooltip="Гергебильский район Дагестана"/>
              </a:rPr>
              <a:t>Гергебильский</a:t>
            </a:r>
            <a:r>
              <a:rPr lang="ru-RU" dirty="0" smtClean="0">
                <a:hlinkClick r:id="rId3" tooltip="Гергебильский район Дагестана"/>
              </a:rPr>
              <a:t> район</a:t>
            </a:r>
            <a:r>
              <a:rPr lang="ru-RU" dirty="0" smtClean="0"/>
              <a:t>-Гергебиль</a:t>
            </a:r>
          </a:p>
          <a:p>
            <a:r>
              <a:rPr lang="ru-RU" dirty="0" smtClean="0"/>
              <a:t>10</a:t>
            </a:r>
          </a:p>
          <a:p>
            <a:r>
              <a:rPr lang="ru-RU" dirty="0" err="1" smtClean="0">
                <a:hlinkClick r:id="rId4" tooltip="Гумбетовский район Дагестана"/>
              </a:rPr>
              <a:t>Гумбетовский</a:t>
            </a:r>
            <a:r>
              <a:rPr lang="ru-RU" dirty="0" smtClean="0">
                <a:hlinkClick r:id="rId4" tooltip="Гумбетовский район Дагестана"/>
              </a:rPr>
              <a:t> </a:t>
            </a:r>
            <a:r>
              <a:rPr lang="ru-RU" dirty="0" err="1" smtClean="0">
                <a:hlinkClick r:id="rId4" tooltip="Гумбетовский район Дагестана"/>
              </a:rPr>
              <a:t>район</a:t>
            </a:r>
            <a:r>
              <a:rPr lang="ru-RU" dirty="0" err="1" smtClean="0"/>
              <a:t>-Мехелта</a:t>
            </a:r>
            <a:endParaRPr lang="ru-RU" dirty="0" smtClean="0"/>
          </a:p>
          <a:p>
            <a:r>
              <a:rPr lang="ru-RU" dirty="0" smtClean="0"/>
              <a:t>11</a:t>
            </a:r>
          </a:p>
          <a:p>
            <a:r>
              <a:rPr lang="ru-RU" dirty="0" err="1" smtClean="0">
                <a:hlinkClick r:id="rId5" tooltip="Гунибский район Дагестана"/>
              </a:rPr>
              <a:t>Гунибский</a:t>
            </a:r>
            <a:r>
              <a:rPr lang="ru-RU" dirty="0" smtClean="0">
                <a:hlinkClick r:id="rId5" tooltip="Гунибский район Дагестана"/>
              </a:rPr>
              <a:t> район</a:t>
            </a:r>
            <a:r>
              <a:rPr lang="ru-RU" dirty="0" smtClean="0"/>
              <a:t>-Гуниб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>
                <a:hlinkClick r:id="rId2" tooltip="Дахадаевский район Дагестана"/>
              </a:rPr>
              <a:t>Дахадаевский</a:t>
            </a:r>
            <a:r>
              <a:rPr lang="ru-RU" dirty="0" smtClean="0">
                <a:hlinkClick r:id="rId2" tooltip="Дахадаевский район Дагестана"/>
              </a:rPr>
              <a:t> район</a:t>
            </a:r>
            <a:r>
              <a:rPr lang="ru-RU" dirty="0" smtClean="0"/>
              <a:t>     -           Уркарах</a:t>
            </a:r>
          </a:p>
          <a:p>
            <a:r>
              <a:rPr lang="ru-RU" dirty="0" smtClean="0">
                <a:hlinkClick r:id="rId3" tooltip="Дербентский район Дагестана"/>
              </a:rPr>
              <a:t>Дербентский район</a:t>
            </a:r>
            <a:r>
              <a:rPr lang="ru-RU" dirty="0" smtClean="0"/>
              <a:t>     -             Дербент</a:t>
            </a:r>
          </a:p>
          <a:p>
            <a:r>
              <a:rPr lang="ru-RU" dirty="0" err="1" smtClean="0">
                <a:hlinkClick r:id="rId4" tooltip="Докузпаринский район Дагестана"/>
              </a:rPr>
              <a:t>Докузпаринский</a:t>
            </a:r>
            <a:r>
              <a:rPr lang="ru-RU" dirty="0" smtClean="0">
                <a:hlinkClick r:id="rId4" tooltip="Докузпаринский район Дагестана"/>
              </a:rPr>
              <a:t> район</a:t>
            </a:r>
            <a:r>
              <a:rPr lang="ru-RU" dirty="0" smtClean="0"/>
              <a:t>-           Усухчай    </a:t>
            </a:r>
          </a:p>
          <a:p>
            <a:r>
              <a:rPr lang="ru-RU" dirty="0" err="1" smtClean="0">
                <a:hlinkClick r:id="rId5" tooltip="Казбековский район Дагестана"/>
              </a:rPr>
              <a:t>Казбековский</a:t>
            </a:r>
            <a:r>
              <a:rPr lang="ru-RU" dirty="0" smtClean="0">
                <a:hlinkClick r:id="rId5" tooltip="Казбековский район Дагестана"/>
              </a:rPr>
              <a:t> район</a:t>
            </a:r>
            <a:r>
              <a:rPr lang="ru-RU" dirty="0" smtClean="0"/>
              <a:t>-                Дылым</a:t>
            </a:r>
          </a:p>
          <a:p>
            <a:r>
              <a:rPr lang="ru-RU" dirty="0" err="1" smtClean="0">
                <a:hlinkClick r:id="rId6" tooltip="Кайтагский район Дагестана"/>
              </a:rPr>
              <a:t>Кайтагский</a:t>
            </a:r>
            <a:r>
              <a:rPr lang="ru-RU" dirty="0" smtClean="0">
                <a:hlinkClick r:id="rId6" tooltip="Кайтагский район Дагестана"/>
              </a:rPr>
              <a:t> район</a:t>
            </a:r>
            <a:r>
              <a:rPr lang="ru-RU" dirty="0" smtClean="0"/>
              <a:t>    -                 </a:t>
            </a:r>
            <a:r>
              <a:rPr lang="ru-RU" dirty="0" err="1" smtClean="0"/>
              <a:t>Маджалис</a:t>
            </a:r>
            <a:endParaRPr lang="ru-RU" dirty="0" smtClean="0"/>
          </a:p>
          <a:p>
            <a:r>
              <a:rPr lang="ru-RU" dirty="0" err="1" smtClean="0">
                <a:hlinkClick r:id="rId7" tooltip="Карабудахкентский район Дагестана"/>
              </a:rPr>
              <a:t>Карабудахкентский</a:t>
            </a:r>
            <a:r>
              <a:rPr lang="ru-RU" dirty="0" smtClean="0">
                <a:hlinkClick r:id="rId7" tooltip="Карабудахкентский район Дагестана"/>
              </a:rPr>
              <a:t> район</a:t>
            </a:r>
            <a:r>
              <a:rPr lang="ru-RU" dirty="0" smtClean="0"/>
              <a:t>-     Карабудахкент</a:t>
            </a:r>
          </a:p>
          <a:p>
            <a:r>
              <a:rPr lang="ru-RU" dirty="0" err="1" smtClean="0">
                <a:hlinkClick r:id="rId8" tooltip="Каякентский район Дагестана"/>
              </a:rPr>
              <a:t>Каякентский</a:t>
            </a:r>
            <a:r>
              <a:rPr lang="ru-RU" dirty="0" smtClean="0">
                <a:hlinkClick r:id="rId8" tooltip="Каякентский район Дагестана"/>
              </a:rPr>
              <a:t> район</a:t>
            </a:r>
            <a:r>
              <a:rPr lang="ru-RU" dirty="0" smtClean="0"/>
              <a:t>-                  </a:t>
            </a:r>
            <a:r>
              <a:rPr lang="ru-RU" dirty="0" err="1" smtClean="0"/>
              <a:t>Ново-Каякент</a:t>
            </a:r>
            <a:endParaRPr lang="ru-RU" dirty="0" smtClean="0"/>
          </a:p>
          <a:p>
            <a:r>
              <a:rPr lang="ru-RU" dirty="0" err="1" smtClean="0">
                <a:hlinkClick r:id="rId9" tooltip="Кизилюртовский район Дагестана"/>
              </a:rPr>
              <a:t>Кизилюртовский</a:t>
            </a:r>
            <a:r>
              <a:rPr lang="ru-RU" dirty="0" smtClean="0">
                <a:hlinkClick r:id="rId9" tooltip="Кизилюртовский район Дагестана"/>
              </a:rPr>
              <a:t> район</a:t>
            </a:r>
            <a:r>
              <a:rPr lang="ru-RU" dirty="0" smtClean="0"/>
              <a:t>-          </a:t>
            </a:r>
            <a:r>
              <a:rPr lang="ru-RU" dirty="0" err="1" smtClean="0"/>
              <a:t>Кизилюрт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61993</a:t>
            </a:r>
          </a:p>
          <a:p>
            <a:r>
              <a:rPr lang="ru-RU" dirty="0" err="1" smtClean="0">
                <a:hlinkClick r:id="rId10" tooltip="Кизлярский район Дагестана"/>
              </a:rPr>
              <a:t>Кизлярский</a:t>
            </a:r>
            <a:r>
              <a:rPr lang="ru-RU" dirty="0" smtClean="0">
                <a:hlinkClick r:id="rId10" tooltip="Кизлярский район Дагестана"/>
              </a:rPr>
              <a:t> район</a:t>
            </a:r>
            <a:r>
              <a:rPr lang="ru-RU" dirty="0" smtClean="0"/>
              <a:t>-                    Кизляр</a:t>
            </a:r>
          </a:p>
          <a:p>
            <a:r>
              <a:rPr lang="ru-RU" dirty="0" err="1" smtClean="0">
                <a:hlinkClick r:id="rId11" tooltip="Кулинский район Дагестана"/>
              </a:rPr>
              <a:t>Кулинский</a:t>
            </a:r>
            <a:r>
              <a:rPr lang="ru-RU" dirty="0" smtClean="0">
                <a:hlinkClick r:id="rId11" tooltip="Кулинский район Дагестана"/>
              </a:rPr>
              <a:t> район</a:t>
            </a:r>
            <a:r>
              <a:rPr lang="ru-RU" dirty="0" smtClean="0"/>
              <a:t>     -                  Вачи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hlinkClick r:id="rId2" tooltip="Кумторкалинский район Дагестана"/>
              </a:rPr>
              <a:t>Кумторкалинский</a:t>
            </a:r>
            <a:r>
              <a:rPr lang="ru-RU" dirty="0" smtClean="0">
                <a:hlinkClick r:id="rId2" tooltip="Кумторкалинский район Дагестана"/>
              </a:rPr>
              <a:t> район</a:t>
            </a:r>
            <a:r>
              <a:rPr lang="ru-RU" dirty="0" smtClean="0"/>
              <a:t>  -</a:t>
            </a:r>
            <a:r>
              <a:rPr lang="ru-RU" dirty="0" err="1" smtClean="0"/>
              <a:t>Коркмаскала</a:t>
            </a:r>
            <a:endParaRPr lang="ru-RU" dirty="0" smtClean="0"/>
          </a:p>
          <a:p>
            <a:r>
              <a:rPr lang="ru-RU" dirty="0" err="1" smtClean="0"/>
              <a:t>Курахский</a:t>
            </a:r>
            <a:r>
              <a:rPr lang="ru-RU" dirty="0" smtClean="0"/>
              <a:t> район                 Курах</a:t>
            </a:r>
          </a:p>
          <a:p>
            <a:r>
              <a:rPr lang="ru-RU" dirty="0" err="1" smtClean="0">
                <a:hlinkClick r:id="rId3" tooltip="Лакский район Дагестана"/>
              </a:rPr>
              <a:t>Лакский</a:t>
            </a:r>
            <a:r>
              <a:rPr lang="ru-RU" dirty="0" smtClean="0">
                <a:hlinkClick r:id="rId3" tooltip="Лакский район Дагестана"/>
              </a:rPr>
              <a:t> район</a:t>
            </a:r>
            <a:r>
              <a:rPr lang="ru-RU" dirty="0" smtClean="0"/>
              <a:t>                     Кумух</a:t>
            </a:r>
          </a:p>
          <a:p>
            <a:r>
              <a:rPr lang="ru-RU" dirty="0" err="1" smtClean="0">
                <a:hlinkClick r:id="rId4" tooltip="Левашинский район Дагестана"/>
              </a:rPr>
              <a:t>Левашинский</a:t>
            </a:r>
            <a:r>
              <a:rPr lang="ru-RU" dirty="0" smtClean="0">
                <a:hlinkClick r:id="rId4" tooltip="Левашинский район Дагестана"/>
              </a:rPr>
              <a:t> район</a:t>
            </a:r>
            <a:r>
              <a:rPr lang="ru-RU" dirty="0" smtClean="0"/>
              <a:t>           Леваши</a:t>
            </a:r>
          </a:p>
          <a:p>
            <a:r>
              <a:rPr lang="ru-RU" dirty="0" err="1" smtClean="0">
                <a:hlinkClick r:id="rId5" tooltip="Магарамкентский район Дагестана"/>
              </a:rPr>
              <a:t>Магарамкентский</a:t>
            </a:r>
            <a:r>
              <a:rPr lang="ru-RU" dirty="0" smtClean="0">
                <a:hlinkClick r:id="rId5" tooltip="Магарамкентский район Дагестана"/>
              </a:rPr>
              <a:t> район</a:t>
            </a:r>
            <a:r>
              <a:rPr lang="ru-RU" dirty="0" smtClean="0"/>
              <a:t>  </a:t>
            </a:r>
            <a:r>
              <a:rPr lang="ru-RU" dirty="0" err="1" smtClean="0"/>
              <a:t>Магарамкент</a:t>
            </a:r>
            <a:endParaRPr lang="ru-RU" dirty="0" smtClean="0"/>
          </a:p>
          <a:p>
            <a:r>
              <a:rPr lang="ru-RU" dirty="0" err="1" smtClean="0">
                <a:hlinkClick r:id="rId6" tooltip="Новолакский район Дагестана"/>
              </a:rPr>
              <a:t>Новолакский</a:t>
            </a:r>
            <a:r>
              <a:rPr lang="ru-RU" dirty="0" smtClean="0">
                <a:hlinkClick r:id="rId6" tooltip="Новолакский район Дагестана"/>
              </a:rPr>
              <a:t> район</a:t>
            </a:r>
            <a:r>
              <a:rPr lang="ru-RU" dirty="0" smtClean="0"/>
              <a:t> -        Новолакское</a:t>
            </a:r>
          </a:p>
          <a:p>
            <a:r>
              <a:rPr lang="ru-RU" dirty="0" smtClean="0">
                <a:hlinkClick r:id="rId7" tooltip="Ногайский район Дагестана"/>
              </a:rPr>
              <a:t>Ногайский район</a:t>
            </a:r>
            <a:r>
              <a:rPr lang="ru-RU" dirty="0" smtClean="0"/>
              <a:t> –            Терекли-Мектеб</a:t>
            </a:r>
          </a:p>
          <a:p>
            <a:r>
              <a:rPr lang="ru-RU" dirty="0" err="1" smtClean="0">
                <a:hlinkClick r:id="rId8" tooltip="Рутульский район Дагестана"/>
              </a:rPr>
              <a:t>Рутульский</a:t>
            </a:r>
            <a:r>
              <a:rPr lang="ru-RU" dirty="0" smtClean="0">
                <a:hlinkClick r:id="rId8" tooltip="Рутульский район Дагестана"/>
              </a:rPr>
              <a:t> район</a:t>
            </a:r>
            <a:r>
              <a:rPr lang="ru-RU" dirty="0" smtClean="0"/>
              <a:t>-             Рутул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>
                <a:hlinkClick r:id="rId2" tooltip="Сулейман-Стальский район Дагестана"/>
              </a:rPr>
              <a:t>Сулейман-Стальский</a:t>
            </a:r>
            <a:r>
              <a:rPr lang="ru-RU" dirty="0" smtClean="0">
                <a:hlinkClick r:id="rId2" tooltip="Сулейман-Стальский район Дагестана"/>
              </a:rPr>
              <a:t> район</a:t>
            </a:r>
            <a:r>
              <a:rPr lang="ru-RU" dirty="0" smtClean="0"/>
              <a:t>- </a:t>
            </a:r>
            <a:r>
              <a:rPr lang="ru-RU" dirty="0" err="1" smtClean="0"/>
              <a:t>Касумкент</a:t>
            </a:r>
            <a:endParaRPr lang="ru-RU" dirty="0" smtClean="0"/>
          </a:p>
          <a:p>
            <a:r>
              <a:rPr lang="ru-RU" dirty="0" smtClean="0"/>
              <a:t>32</a:t>
            </a:r>
          </a:p>
          <a:p>
            <a:r>
              <a:rPr lang="ru-RU" dirty="0" smtClean="0">
                <a:hlinkClick r:id="rId3" tooltip="Табасаранский район Дагестана"/>
              </a:rPr>
              <a:t>Табасаранский район</a:t>
            </a:r>
            <a:r>
              <a:rPr lang="ru-RU" dirty="0" smtClean="0"/>
              <a:t>            -Хучни</a:t>
            </a:r>
          </a:p>
          <a:p>
            <a:r>
              <a:rPr lang="ru-RU" dirty="0" smtClean="0"/>
              <a:t>33</a:t>
            </a:r>
          </a:p>
          <a:p>
            <a:r>
              <a:rPr lang="ru-RU" dirty="0" err="1" smtClean="0">
                <a:hlinkClick r:id="rId4" tooltip="Тарумовский район Дагестана"/>
              </a:rPr>
              <a:t>Тарумовский</a:t>
            </a:r>
            <a:r>
              <a:rPr lang="ru-RU" dirty="0" smtClean="0">
                <a:hlinkClick r:id="rId4" tooltip="Тарумовский район Дагестана"/>
              </a:rPr>
              <a:t> район</a:t>
            </a:r>
            <a:r>
              <a:rPr lang="ru-RU" dirty="0" smtClean="0"/>
              <a:t>            - Тарумовка</a:t>
            </a:r>
          </a:p>
          <a:p>
            <a:r>
              <a:rPr lang="ru-RU" dirty="0" smtClean="0"/>
              <a:t>34</a:t>
            </a:r>
          </a:p>
          <a:p>
            <a:r>
              <a:rPr lang="ru-RU" dirty="0" err="1" smtClean="0">
                <a:hlinkClick r:id="rId5" tooltip="Тляратинский район Дагестана"/>
              </a:rPr>
              <a:t>Тляратинский</a:t>
            </a:r>
            <a:r>
              <a:rPr lang="ru-RU" dirty="0" smtClean="0">
                <a:hlinkClick r:id="rId5" tooltip="Тляратинский район Дагестана"/>
              </a:rPr>
              <a:t> район</a:t>
            </a:r>
            <a:r>
              <a:rPr lang="ru-RU" dirty="0" smtClean="0"/>
              <a:t>            -Тлярата</a:t>
            </a:r>
          </a:p>
          <a:p>
            <a:r>
              <a:rPr lang="ru-RU" dirty="0" smtClean="0"/>
              <a:t>35</a:t>
            </a:r>
          </a:p>
          <a:p>
            <a:r>
              <a:rPr lang="ru-RU" dirty="0" err="1" smtClean="0">
                <a:hlinkClick r:id="rId6" tooltip="Унцукульский район Дагестана"/>
              </a:rPr>
              <a:t>Унцукульский</a:t>
            </a:r>
            <a:r>
              <a:rPr lang="ru-RU" dirty="0" smtClean="0">
                <a:hlinkClick r:id="rId6" tooltip="Унцукульский район Дагестана"/>
              </a:rPr>
              <a:t> район</a:t>
            </a:r>
            <a:r>
              <a:rPr lang="ru-RU" dirty="0" smtClean="0"/>
              <a:t>           -  Унцукуль</a:t>
            </a:r>
          </a:p>
          <a:p>
            <a:r>
              <a:rPr lang="ru-RU" dirty="0" smtClean="0"/>
              <a:t>36</a:t>
            </a:r>
          </a:p>
          <a:p>
            <a:r>
              <a:rPr lang="ru-RU" dirty="0" smtClean="0">
                <a:hlinkClick r:id="rId7" tooltip="Хасавюртовский район Дагестана"/>
              </a:rPr>
              <a:t>Хасавюртовский район</a:t>
            </a:r>
            <a:r>
              <a:rPr lang="ru-RU" dirty="0" smtClean="0"/>
              <a:t>     -  Хасавюрт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73" y="26064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Районы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900" dirty="0" err="1" smtClean="0">
                <a:hlinkClick r:id="rId3" tooltip="Хивский район Дагестана"/>
              </a:rPr>
              <a:t>Хивский</a:t>
            </a:r>
            <a:r>
              <a:rPr lang="ru-RU" sz="5900" dirty="0" smtClean="0">
                <a:hlinkClick r:id="rId3" tooltip="Хивский район Дагестана"/>
              </a:rPr>
              <a:t> район</a:t>
            </a:r>
            <a:r>
              <a:rPr lang="ru-RU" sz="5900" dirty="0" smtClean="0"/>
              <a:t>  -Хив</a:t>
            </a:r>
          </a:p>
          <a:p>
            <a:r>
              <a:rPr lang="ru-RU" sz="5900" dirty="0" smtClean="0"/>
              <a:t>38</a:t>
            </a:r>
          </a:p>
          <a:p>
            <a:r>
              <a:rPr lang="ru-RU" sz="5900" dirty="0" err="1" smtClean="0">
                <a:hlinkClick r:id="rId4" tooltip="Хунзахский район Дагестана"/>
              </a:rPr>
              <a:t>Хунзахский</a:t>
            </a:r>
            <a:r>
              <a:rPr lang="ru-RU" sz="5900" dirty="0" smtClean="0">
                <a:hlinkClick r:id="rId4" tooltip="Хунзахский район Дагестана"/>
              </a:rPr>
              <a:t> район</a:t>
            </a:r>
            <a:r>
              <a:rPr lang="ru-RU" sz="5900" dirty="0" smtClean="0"/>
              <a:t>-Хунзах</a:t>
            </a:r>
          </a:p>
          <a:p>
            <a:r>
              <a:rPr lang="ru-RU" sz="5900" dirty="0" smtClean="0"/>
              <a:t>39</a:t>
            </a:r>
          </a:p>
          <a:p>
            <a:r>
              <a:rPr lang="ru-RU" sz="5900" dirty="0" err="1" smtClean="0">
                <a:hlinkClick r:id="rId5" tooltip="Цумадинский район Дагестана"/>
              </a:rPr>
              <a:t>Цумадинский</a:t>
            </a:r>
            <a:r>
              <a:rPr lang="ru-RU" sz="5900" dirty="0" smtClean="0">
                <a:hlinkClick r:id="rId5" tooltip="Цумадинский район Дагестана"/>
              </a:rPr>
              <a:t> район</a:t>
            </a:r>
            <a:r>
              <a:rPr lang="ru-RU" sz="5900" dirty="0" smtClean="0"/>
              <a:t>-  </a:t>
            </a:r>
            <a:r>
              <a:rPr lang="ru-RU" sz="5900" dirty="0" err="1" smtClean="0"/>
              <a:t>Агвали</a:t>
            </a:r>
            <a:endParaRPr lang="ru-RU" sz="5900" dirty="0" smtClean="0"/>
          </a:p>
          <a:p>
            <a:r>
              <a:rPr lang="ru-RU" sz="5900" dirty="0" smtClean="0"/>
              <a:t>40</a:t>
            </a:r>
          </a:p>
          <a:p>
            <a:r>
              <a:rPr lang="ru-RU" sz="5900" dirty="0" err="1" smtClean="0">
                <a:hlinkClick r:id="rId6" tooltip="Цунтинский район Дагестана"/>
              </a:rPr>
              <a:t>Цунтинский</a:t>
            </a:r>
            <a:r>
              <a:rPr lang="ru-RU" sz="5900" dirty="0" smtClean="0">
                <a:hlinkClick r:id="rId6" tooltip="Цунтинский район Дагестана"/>
              </a:rPr>
              <a:t> район</a:t>
            </a:r>
            <a:r>
              <a:rPr lang="ru-RU" sz="5900" dirty="0" smtClean="0"/>
              <a:t>    -  </a:t>
            </a:r>
            <a:r>
              <a:rPr lang="ru-RU" sz="5900" dirty="0" err="1" smtClean="0"/>
              <a:t>Кидеро</a:t>
            </a:r>
            <a:r>
              <a:rPr lang="ru-RU" sz="5900" dirty="0" smtClean="0"/>
              <a:t> </a:t>
            </a:r>
          </a:p>
          <a:p>
            <a:r>
              <a:rPr lang="ru-RU" sz="5900" dirty="0" smtClean="0"/>
              <a:t>41</a:t>
            </a:r>
          </a:p>
          <a:p>
            <a:r>
              <a:rPr lang="ru-RU" sz="5900" dirty="0" err="1" smtClean="0">
                <a:hlinkClick r:id="rId7" tooltip="Чародинский район Дагестана"/>
              </a:rPr>
              <a:t>Чародинский</a:t>
            </a:r>
            <a:r>
              <a:rPr lang="ru-RU" sz="5900" dirty="0" smtClean="0">
                <a:hlinkClick r:id="rId7" tooltip="Чародинский район Дагестана"/>
              </a:rPr>
              <a:t> район</a:t>
            </a:r>
            <a:r>
              <a:rPr lang="ru-RU" sz="5900" dirty="0" smtClean="0"/>
              <a:t>    Цуриб</a:t>
            </a:r>
          </a:p>
          <a:p>
            <a:r>
              <a:rPr lang="ru-RU" sz="5900" dirty="0" smtClean="0"/>
              <a:t>42</a:t>
            </a:r>
          </a:p>
          <a:p>
            <a:r>
              <a:rPr lang="ru-RU" sz="5900" dirty="0" err="1" smtClean="0">
                <a:hlinkClick r:id="rId8" tooltip="Шамильский район Дагестана"/>
              </a:rPr>
              <a:t>Шамильский</a:t>
            </a:r>
            <a:r>
              <a:rPr lang="ru-RU" sz="5900" dirty="0" smtClean="0">
                <a:hlinkClick r:id="rId8" tooltip="Шамильский район Дагестана"/>
              </a:rPr>
              <a:t> район</a:t>
            </a:r>
            <a:r>
              <a:rPr lang="ru-RU" sz="5900" dirty="0" smtClean="0"/>
              <a:t> -</a:t>
            </a:r>
            <a:r>
              <a:rPr lang="ru-RU" sz="5900" dirty="0" err="1" smtClean="0"/>
              <a:t>Хебда</a:t>
            </a:r>
            <a:endParaRPr lang="ru-RU" sz="5900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Дагестанцы  в  национальной  одежде</a:t>
            </a:r>
            <a:endParaRPr lang="ru-RU" dirty="0"/>
          </a:p>
        </p:txBody>
      </p:sp>
      <p:pic>
        <p:nvPicPr>
          <p:cNvPr id="4" name="Содержимое 3" descr="http://balance-5.storage-5.vkurse2.verumnets.ru/public/45/4510896/e1/1-popup-lo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3690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Этническая карта Дагестана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1-смешанное, 2-</a:t>
            </a:r>
            <a:r>
              <a:rPr lang="ru-RU" sz="1600" dirty="0">
                <a:hlinkClick r:id="rId2" tooltip="Аварцы"/>
              </a:rPr>
              <a:t>аварцы</a:t>
            </a:r>
            <a:r>
              <a:rPr lang="ru-RU" sz="1600" dirty="0"/>
              <a:t>, 3-</a:t>
            </a:r>
            <a:r>
              <a:rPr lang="ru-RU" sz="1600" dirty="0">
                <a:hlinkClick r:id="rId3" tooltip="Даргинцы"/>
              </a:rPr>
              <a:t>даргинцы</a:t>
            </a:r>
            <a:r>
              <a:rPr lang="ru-RU" sz="1600" dirty="0"/>
              <a:t>, 4-</a:t>
            </a:r>
            <a:r>
              <a:rPr lang="ru-RU" sz="1600" dirty="0">
                <a:hlinkClick r:id="rId4" tooltip="Лезгины"/>
              </a:rPr>
              <a:t>лезгины</a:t>
            </a:r>
            <a:r>
              <a:rPr lang="ru-RU" sz="1600" dirty="0"/>
              <a:t>, 5-</a:t>
            </a:r>
            <a:r>
              <a:rPr lang="ru-RU" sz="1600" dirty="0">
                <a:hlinkClick r:id="rId5" tooltip="Лакцы"/>
              </a:rPr>
              <a:t>лакцы</a:t>
            </a:r>
            <a:r>
              <a:rPr lang="ru-RU" sz="1600" dirty="0"/>
              <a:t>, 6-</a:t>
            </a:r>
            <a:r>
              <a:rPr lang="ru-RU" sz="1600" dirty="0">
                <a:hlinkClick r:id="rId6" tooltip="Табасараны"/>
              </a:rPr>
              <a:t>табасараны</a:t>
            </a:r>
            <a:r>
              <a:rPr lang="ru-RU" sz="1600" dirty="0"/>
              <a:t>, 7-</a:t>
            </a:r>
            <a:r>
              <a:rPr lang="ru-RU" sz="1600" dirty="0">
                <a:hlinkClick r:id="rId7" tooltip="Агулы"/>
              </a:rPr>
              <a:t>агулы</a:t>
            </a:r>
            <a:r>
              <a:rPr lang="ru-RU" sz="1600" dirty="0"/>
              <a:t>, 8-</a:t>
            </a:r>
            <a:r>
              <a:rPr lang="ru-RU" sz="1600" dirty="0">
                <a:hlinkClick r:id="rId8" tooltip="Рутульцы"/>
              </a:rPr>
              <a:t>рутульцы</a:t>
            </a:r>
            <a:r>
              <a:rPr lang="ru-RU" sz="1600" dirty="0"/>
              <a:t>, </a:t>
            </a:r>
            <a:r>
              <a:rPr lang="ru-RU" sz="1600" dirty="0" smtClean="0"/>
              <a:t>9-</a:t>
            </a:r>
            <a:r>
              <a:rPr lang="ru-RU" sz="1600" dirty="0" smtClean="0">
                <a:hlinkClick r:id="rId9" tooltip="Цахуры"/>
              </a:rPr>
              <a:t>цахуры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10-</a:t>
            </a:r>
            <a:r>
              <a:rPr lang="ru-RU" sz="1600" dirty="0" smtClean="0">
                <a:hlinkClick r:id="rId10" tooltip="Кумыки"/>
              </a:rPr>
              <a:t>кумыки</a:t>
            </a:r>
            <a:r>
              <a:rPr lang="ru-RU" sz="1600" dirty="0"/>
              <a:t>, 11-</a:t>
            </a:r>
            <a:r>
              <a:rPr lang="ru-RU" sz="1600" dirty="0">
                <a:hlinkClick r:id="rId11" tooltip="Ногайцы"/>
              </a:rPr>
              <a:t>ногайцы</a:t>
            </a:r>
            <a:r>
              <a:rPr lang="ru-RU" sz="1600" dirty="0"/>
              <a:t>, 12-</a:t>
            </a:r>
            <a:r>
              <a:rPr lang="ru-RU" sz="1600" dirty="0">
                <a:hlinkClick r:id="rId12" tooltip="Азербайджанцы"/>
              </a:rPr>
              <a:t>азербайджанцы</a:t>
            </a:r>
            <a:r>
              <a:rPr lang="ru-RU" sz="1600" dirty="0"/>
              <a:t>, </a:t>
            </a:r>
            <a:r>
              <a:rPr lang="ru-RU" sz="1600" dirty="0" smtClean="0"/>
              <a:t>13-русские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upload.wikimedia.org/wikipedia/commons/thumb/5/53/Dagestan_etniciteit.png/250px-Dagestan_etniciteit.png">
            <a:hlinkClick r:id="rId13"/>
          </p:cNvPr>
          <p:cNvPicPr>
            <a:picLocks noGrp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720" y="836712"/>
            <a:ext cx="468052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Численность  населения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100" b="1" dirty="0" smtClean="0"/>
              <a:t>1990</a:t>
            </a:r>
            <a:endParaRPr lang="ru-RU" sz="4100" dirty="0"/>
          </a:p>
          <a:p>
            <a:r>
              <a:rPr lang="ru-RU" sz="4100" b="1" dirty="0"/>
              <a:t>↗</a:t>
            </a:r>
            <a:r>
              <a:rPr lang="ru-RU" sz="4100" dirty="0"/>
              <a:t>1 820 164</a:t>
            </a:r>
          </a:p>
          <a:p>
            <a:r>
              <a:rPr lang="ru-RU" sz="4100" b="1" dirty="0" smtClean="0"/>
              <a:t>1997</a:t>
            </a:r>
            <a:endParaRPr lang="ru-RU" sz="4100" dirty="0"/>
          </a:p>
          <a:p>
            <a:r>
              <a:rPr lang="ru-RU" sz="4100" b="1" dirty="0" smtClean="0"/>
              <a:t>1897</a:t>
            </a:r>
            <a:endParaRPr lang="ru-RU" sz="4100" dirty="0" smtClean="0"/>
          </a:p>
          <a:p>
            <a:r>
              <a:rPr lang="ru-RU" sz="4100" dirty="0" smtClean="0"/>
              <a:t>571 154</a:t>
            </a:r>
          </a:p>
          <a:p>
            <a:r>
              <a:rPr lang="ru-RU" sz="4100" b="1" dirty="0" smtClean="0"/>
              <a:t>↗</a:t>
            </a:r>
            <a:r>
              <a:rPr lang="ru-RU" sz="4100" dirty="0"/>
              <a:t>2 283 187</a:t>
            </a:r>
          </a:p>
          <a:p>
            <a:r>
              <a:rPr lang="ru-RU" sz="4100" b="1" dirty="0" smtClean="0"/>
              <a:t>2004</a:t>
            </a:r>
            <a:endParaRPr lang="ru-RU" sz="4100" dirty="0"/>
          </a:p>
          <a:p>
            <a:r>
              <a:rPr lang="ru-RU" sz="4100" b="1" dirty="0"/>
              <a:t>↗</a:t>
            </a:r>
            <a:r>
              <a:rPr lang="ru-RU" sz="4100" dirty="0"/>
              <a:t>2 601 980</a:t>
            </a:r>
          </a:p>
          <a:p>
            <a:r>
              <a:rPr lang="ru-RU" sz="4100" b="1" dirty="0" smtClean="0"/>
              <a:t>2011</a:t>
            </a:r>
            <a:endParaRPr lang="ru-RU" sz="4100" dirty="0"/>
          </a:p>
          <a:p>
            <a:r>
              <a:rPr lang="ru-RU" sz="4100" b="1" dirty="0"/>
              <a:t>↗</a:t>
            </a:r>
            <a:r>
              <a:rPr lang="ru-RU" sz="4100" dirty="0"/>
              <a:t>2 914 204</a:t>
            </a:r>
          </a:p>
          <a:p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5" name="Рисунок 4" descr="http://media.nazaccent.ru/cache/c4/1a/c41ae104ecb0ad75048dceb1b27ffd8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1556792"/>
            <a:ext cx="30491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</a:rPr>
              <a:t>Демография.Рождаемость</a:t>
            </a:r>
            <a:r>
              <a:rPr lang="ru-RU" sz="3600" b="1" dirty="0" smtClean="0">
                <a:solidFill>
                  <a:srgbClr val="FF0000"/>
                </a:solidFill>
              </a:rPr>
              <a:t> (число родившихся на 1000 человек населения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1970</a:t>
            </a:r>
            <a:r>
              <a:rPr lang="ru-RU" b="1" baseline="30000" dirty="0" smtClean="0">
                <a:hlinkClick r:id="rId2"/>
              </a:rPr>
              <a:t>[15]</a:t>
            </a:r>
            <a:endParaRPr lang="ru-RU" dirty="0" smtClean="0"/>
          </a:p>
          <a:p>
            <a:r>
              <a:rPr lang="ru-RU" dirty="0" smtClean="0"/>
              <a:t>28,7</a:t>
            </a:r>
          </a:p>
          <a:p>
            <a:r>
              <a:rPr lang="ru-RU" b="1" dirty="0" smtClean="0"/>
              <a:t>1999</a:t>
            </a:r>
            <a:r>
              <a:rPr lang="ru-RU" b="1" baseline="30000" dirty="0" smtClean="0">
                <a:hlinkClick r:id="rId2"/>
              </a:rPr>
              <a:t>[15]</a:t>
            </a:r>
            <a:endParaRPr lang="ru-RU" dirty="0" smtClean="0"/>
          </a:p>
          <a:p>
            <a:r>
              <a:rPr lang="ru-RU" b="1" dirty="0" smtClean="0"/>
              <a:t>↘</a:t>
            </a:r>
            <a:r>
              <a:rPr lang="ru-RU" dirty="0" smtClean="0"/>
              <a:t>17,9</a:t>
            </a:r>
          </a:p>
          <a:p>
            <a:r>
              <a:rPr lang="ru-RU" b="1" dirty="0" smtClean="0"/>
              <a:t>2008</a:t>
            </a:r>
            <a:r>
              <a:rPr lang="ru-RU" b="1" baseline="30000" dirty="0" smtClean="0">
                <a:hlinkClick r:id="rId2"/>
              </a:rPr>
              <a:t>[17]</a:t>
            </a:r>
            <a:endParaRPr lang="ru-RU" dirty="0" smtClean="0"/>
          </a:p>
          <a:p>
            <a:r>
              <a:rPr lang="ru-RU" b="1" dirty="0" smtClean="0"/>
              <a:t>↗</a:t>
            </a:r>
            <a:r>
              <a:rPr lang="ru-RU" dirty="0" smtClean="0"/>
              <a:t>18,3</a:t>
            </a:r>
          </a:p>
          <a:p>
            <a:endParaRPr lang="ru-RU" dirty="0"/>
          </a:p>
        </p:txBody>
      </p:sp>
      <p:pic>
        <p:nvPicPr>
          <p:cNvPr id="4" name="Рисунок 3" descr="http://www.kavkazinfo.net/images/news/2528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00808"/>
            <a:ext cx="41162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Ожидаемая продолжительность жизни при рождении (число </a:t>
            </a:r>
            <a:r>
              <a:rPr lang="ru-RU" b="1" dirty="0" smtClean="0">
                <a:solidFill>
                  <a:srgbClr val="FF0000"/>
                </a:solidFill>
              </a:rPr>
              <a:t>лет)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000" b="1" dirty="0"/>
              <a:t>1990</a:t>
            </a:r>
            <a:endParaRPr lang="ru-RU" sz="4000" dirty="0"/>
          </a:p>
          <a:p>
            <a:r>
              <a:rPr lang="ru-RU" sz="4000" dirty="0"/>
              <a:t>73,1</a:t>
            </a:r>
          </a:p>
          <a:p>
            <a:r>
              <a:rPr lang="ru-RU" sz="4000" b="1" dirty="0"/>
              <a:t>1999</a:t>
            </a:r>
            <a:endParaRPr lang="ru-RU" sz="4000" dirty="0"/>
          </a:p>
          <a:p>
            <a:r>
              <a:rPr lang="ru-RU" sz="4000" b="1" dirty="0"/>
              <a:t>↗</a:t>
            </a:r>
            <a:r>
              <a:rPr lang="ru-RU" sz="4000" dirty="0"/>
              <a:t>70,6</a:t>
            </a:r>
          </a:p>
          <a:p>
            <a:r>
              <a:rPr lang="ru-RU" sz="4000" b="1" dirty="0"/>
              <a:t>2008</a:t>
            </a:r>
            <a:endParaRPr lang="ru-RU" sz="4000" dirty="0"/>
          </a:p>
          <a:p>
            <a:r>
              <a:rPr lang="ru-RU" sz="4000" b="1" dirty="0"/>
              <a:t>↗</a:t>
            </a:r>
            <a:r>
              <a:rPr lang="ru-RU" sz="4000" dirty="0"/>
              <a:t>74,4</a:t>
            </a:r>
          </a:p>
          <a:p>
            <a:r>
              <a:rPr lang="ru-RU" sz="4000" b="1" dirty="0"/>
              <a:t>1991</a:t>
            </a:r>
            <a:endParaRPr lang="ru-RU" sz="4000" dirty="0"/>
          </a:p>
          <a:p>
            <a:r>
              <a:rPr lang="ru-RU" sz="4000" b="1" dirty="0"/>
              <a:t>↘</a:t>
            </a:r>
            <a:r>
              <a:rPr lang="ru-RU" sz="4000" dirty="0"/>
              <a:t>72,6</a:t>
            </a:r>
          </a:p>
          <a:p>
            <a:r>
              <a:rPr lang="ru-RU" sz="4000" b="1" dirty="0"/>
              <a:t>2000</a:t>
            </a:r>
            <a:endParaRPr lang="ru-RU" sz="4000" dirty="0"/>
          </a:p>
          <a:p>
            <a:r>
              <a:rPr lang="ru-RU" sz="4000" b="1" dirty="0"/>
              <a:t>↗</a:t>
            </a:r>
            <a:r>
              <a:rPr lang="ru-RU" sz="4000" dirty="0"/>
              <a:t>71,0</a:t>
            </a:r>
          </a:p>
          <a:p>
            <a:r>
              <a:rPr lang="ru-RU" sz="4000" b="1" dirty="0"/>
              <a:t>2009</a:t>
            </a:r>
            <a:endParaRPr lang="ru-RU" sz="4000" dirty="0"/>
          </a:p>
          <a:p>
            <a:r>
              <a:rPr lang="ru-RU" sz="4000" b="1" dirty="0"/>
              <a:t>↘</a:t>
            </a:r>
            <a:r>
              <a:rPr lang="ru-RU" sz="4000" dirty="0"/>
              <a:t>74,0</a:t>
            </a:r>
          </a:p>
          <a:p>
            <a:endParaRPr lang="ru-RU" dirty="0"/>
          </a:p>
        </p:txBody>
      </p:sp>
      <p:pic>
        <p:nvPicPr>
          <p:cNvPr id="4" name="Рисунок 3" descr="http://aksakal.info/uploads/posts/2012-12/1355028394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2" y="1724025"/>
            <a:ext cx="45624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Народы  Дагестана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Коренными малочисленными народами </a:t>
            </a:r>
            <a:r>
              <a:rPr lang="ru-RU" sz="4000" b="1" dirty="0">
                <a:solidFill>
                  <a:srgbClr val="7030A0"/>
                </a:solidFill>
                <a:hlinkClick r:id="rId2" tooltip="Республика Дагестан"/>
              </a:rPr>
              <a:t>Республики Дагестан</a:t>
            </a:r>
            <a:r>
              <a:rPr lang="ru-RU" sz="4000" b="1" dirty="0">
                <a:solidFill>
                  <a:srgbClr val="7030A0"/>
                </a:solidFill>
              </a:rPr>
              <a:t> </a:t>
            </a:r>
            <a:r>
              <a:rPr lang="ru-RU" sz="4000" dirty="0">
                <a:solidFill>
                  <a:srgbClr val="FF0000"/>
                </a:solidFill>
              </a:rPr>
              <a:t>признаны 14 народов: </a:t>
            </a:r>
            <a:r>
              <a:rPr lang="ru-RU" sz="4000" dirty="0">
                <a:solidFill>
                  <a:srgbClr val="FF0000"/>
                </a:solidFill>
                <a:hlinkClick r:id="rId3" tooltip="Аварцы"/>
              </a:rPr>
              <a:t>аварцы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>
                <a:solidFill>
                  <a:srgbClr val="FF0000"/>
                </a:solidFill>
                <a:hlinkClick r:id="rId4" tooltip="Агулы"/>
              </a:rPr>
              <a:t>агулы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>
                <a:solidFill>
                  <a:srgbClr val="FF0000"/>
                </a:solidFill>
                <a:hlinkClick r:id="rId5" tooltip="Азербайджанцы в Дагестане"/>
              </a:rPr>
              <a:t>азербайджанцы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>
                <a:solidFill>
                  <a:srgbClr val="FF0000"/>
                </a:solidFill>
                <a:hlinkClick r:id="rId6" tooltip="Даргинцы"/>
              </a:rPr>
              <a:t>даргинцы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>
                <a:solidFill>
                  <a:srgbClr val="FF0000"/>
                </a:solidFill>
                <a:hlinkClick r:id="rId7" tooltip="Кумыки"/>
              </a:rPr>
              <a:t>кумыки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>
                <a:solidFill>
                  <a:srgbClr val="FF0000"/>
                </a:solidFill>
                <a:hlinkClick r:id="rId8" tooltip="Лакцы"/>
              </a:rPr>
              <a:t>лакцы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>
                <a:solidFill>
                  <a:srgbClr val="FF0000"/>
                </a:solidFill>
                <a:hlinkClick r:id="rId9" tooltip="Лезгины"/>
              </a:rPr>
              <a:t>лезгины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>
                <a:solidFill>
                  <a:srgbClr val="FF0000"/>
                </a:solidFill>
                <a:hlinkClick r:id="rId10" tooltip="Таты"/>
              </a:rPr>
              <a:t>таты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 err="1">
                <a:solidFill>
                  <a:srgbClr val="FF0000"/>
                </a:solidFill>
                <a:hlinkClick r:id="rId11" tooltip="Табасараны"/>
              </a:rPr>
              <a:t>табасараны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 err="1">
                <a:solidFill>
                  <a:srgbClr val="FF0000"/>
                </a:solidFill>
                <a:hlinkClick r:id="rId12" tooltip="Ногайцы"/>
              </a:rPr>
              <a:t>ногайцы</a:t>
            </a:r>
            <a:r>
              <a:rPr lang="ru-RU" sz="4000" dirty="0" err="1">
                <a:solidFill>
                  <a:srgbClr val="FF0000"/>
                </a:solidFill>
              </a:rPr>
              <a:t>,</a:t>
            </a:r>
            <a:r>
              <a:rPr lang="ru-RU" sz="4000" dirty="0" err="1">
                <a:solidFill>
                  <a:srgbClr val="FF0000"/>
                </a:solidFill>
                <a:hlinkClick r:id="rId13" tooltip="Рутульцы"/>
              </a:rPr>
              <a:t>рутульцы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>
                <a:solidFill>
                  <a:srgbClr val="FF0000"/>
                </a:solidFill>
                <a:hlinkClick r:id="rId14" tooltip="Русские"/>
              </a:rPr>
              <a:t>русские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>
                <a:solidFill>
                  <a:srgbClr val="FF0000"/>
                </a:solidFill>
                <a:hlinkClick r:id="rId15" tooltip="Цахуры"/>
              </a:rPr>
              <a:t>цахуры</a:t>
            </a:r>
            <a:r>
              <a:rPr lang="ru-RU" sz="4000" dirty="0">
                <a:solidFill>
                  <a:srgbClr val="FF0000"/>
                </a:solidFill>
              </a:rPr>
              <a:t>, </a:t>
            </a:r>
            <a:r>
              <a:rPr lang="ru-RU" sz="4000" dirty="0" err="1">
                <a:solidFill>
                  <a:srgbClr val="FF0000"/>
                </a:solidFill>
                <a:hlinkClick r:id="rId16" tooltip="Аккинцы"/>
              </a:rPr>
              <a:t>чеченцы-аккинцы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Кроме этого в юго-западном Дагестане (Западном «горном Дагестане») проживают ещё 14 народностей, которые официально в переписях включаются как этнические группы в</a:t>
            </a:r>
            <a:r>
              <a:rPr lang="ru-RU" sz="2200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составе</a:t>
            </a:r>
            <a:r>
              <a:rPr lang="ru-RU" sz="4000" dirty="0" err="1" smtClean="0">
                <a:hlinkClick r:id="rId2" tooltip="Аварцы"/>
              </a:rPr>
              <a:t>аварцев</a:t>
            </a:r>
            <a:r>
              <a:rPr lang="ru-RU" sz="4000" dirty="0" smtClean="0"/>
              <a:t>:</a:t>
            </a:r>
            <a:r>
              <a:rPr lang="ru-RU" sz="4000" dirty="0"/>
              <a:t> </a:t>
            </a:r>
            <a:r>
              <a:rPr lang="ru-RU" sz="4000" dirty="0">
                <a:hlinkClick r:id="rId3" tooltip="Андийцы"/>
              </a:rPr>
              <a:t>андийцы</a:t>
            </a:r>
            <a:r>
              <a:rPr lang="ru-RU" sz="4000" dirty="0"/>
              <a:t>, </a:t>
            </a:r>
            <a:r>
              <a:rPr lang="ru-RU" sz="4000" dirty="0" smtClean="0">
                <a:hlinkClick r:id="rId4" tooltip="Арчинцы"/>
              </a:rPr>
              <a:t>арчинцы</a:t>
            </a:r>
            <a:r>
              <a:rPr lang="ru-RU" sz="4000" dirty="0"/>
              <a:t>, </a:t>
            </a:r>
            <a:r>
              <a:rPr lang="ru-RU" sz="4000" dirty="0" err="1">
                <a:hlinkClick r:id="rId5" tooltip="Ахвахцы"/>
              </a:rPr>
              <a:t>ахвахцы</a:t>
            </a:r>
            <a:r>
              <a:rPr lang="ru-RU" sz="4000" dirty="0"/>
              <a:t>, </a:t>
            </a:r>
            <a:r>
              <a:rPr lang="ru-RU" sz="4000" dirty="0" err="1">
                <a:hlinkClick r:id="rId6" tooltip="Багулалы"/>
              </a:rPr>
              <a:t>багулалы</a:t>
            </a:r>
            <a:r>
              <a:rPr lang="ru-RU" sz="4000" dirty="0"/>
              <a:t>, </a:t>
            </a:r>
            <a:r>
              <a:rPr lang="ru-RU" sz="4000" dirty="0" err="1">
                <a:hlinkClick r:id="rId7" tooltip="Бежтинцы"/>
              </a:rPr>
              <a:t>бежтинцы</a:t>
            </a:r>
            <a:r>
              <a:rPr lang="ru-RU" sz="4000" dirty="0"/>
              <a:t>, </a:t>
            </a:r>
            <a:r>
              <a:rPr lang="ru-RU" sz="4000" dirty="0" err="1">
                <a:hlinkClick r:id="rId8" tooltip="Ботлихцы"/>
              </a:rPr>
              <a:t>ботлихцы</a:t>
            </a:r>
            <a:r>
              <a:rPr lang="ru-RU" sz="4000" dirty="0"/>
              <a:t>, </a:t>
            </a:r>
            <a:r>
              <a:rPr lang="ru-RU" sz="4000" dirty="0" err="1">
                <a:hlinkClick r:id="rId9" tooltip="Гинухцы"/>
              </a:rPr>
              <a:t>гинухцы</a:t>
            </a:r>
            <a:r>
              <a:rPr lang="ru-RU" sz="4000" dirty="0"/>
              <a:t>, </a:t>
            </a:r>
            <a:r>
              <a:rPr lang="ru-RU" sz="4000" dirty="0" err="1">
                <a:hlinkClick r:id="rId10" tooltip="Годоберинцы"/>
              </a:rPr>
              <a:t>годоберинцы</a:t>
            </a:r>
            <a:r>
              <a:rPr lang="ru-RU" sz="4000" dirty="0"/>
              <a:t>, </a:t>
            </a:r>
            <a:r>
              <a:rPr lang="ru-RU" sz="4000" dirty="0" err="1">
                <a:hlinkClick r:id="rId11" tooltip="Гунзибцы"/>
              </a:rPr>
              <a:t>гунзибцы</a:t>
            </a:r>
            <a:r>
              <a:rPr lang="ru-RU" sz="4000" dirty="0"/>
              <a:t>, </a:t>
            </a:r>
            <a:r>
              <a:rPr lang="ru-RU" sz="4000" dirty="0" err="1">
                <a:hlinkClick r:id="rId12" tooltip="Каратинцы"/>
              </a:rPr>
              <a:t>каратинцы</a:t>
            </a:r>
            <a:r>
              <a:rPr lang="ru-RU" sz="4000" dirty="0"/>
              <a:t>, </a:t>
            </a:r>
            <a:r>
              <a:rPr lang="ru-RU" sz="4000" dirty="0" err="1">
                <a:hlinkClick r:id="rId13" tooltip="Тиндинцы"/>
              </a:rPr>
              <a:t>тиндинцы</a:t>
            </a:r>
            <a:r>
              <a:rPr lang="ru-RU" sz="4000" dirty="0"/>
              <a:t>, </a:t>
            </a:r>
            <a:r>
              <a:rPr lang="ru-RU" sz="4000" dirty="0" err="1">
                <a:hlinkClick r:id="rId14" tooltip="Хваршины"/>
              </a:rPr>
              <a:t>хваршины</a:t>
            </a:r>
            <a:r>
              <a:rPr lang="ru-RU" sz="4000" dirty="0"/>
              <a:t>, </a:t>
            </a:r>
            <a:r>
              <a:rPr lang="ru-RU" sz="4000" dirty="0" err="1">
                <a:hlinkClick r:id="rId15" tooltip="Чамалинцы"/>
              </a:rPr>
              <a:t>чамалинцы</a:t>
            </a:r>
            <a:r>
              <a:rPr lang="ru-RU" sz="4000" dirty="0"/>
              <a:t> и </a:t>
            </a:r>
            <a:r>
              <a:rPr lang="ru-RU" sz="4000" dirty="0" err="1">
                <a:hlinkClick r:id="rId16" tooltip="Цезы"/>
              </a:rPr>
              <a:t>цезы</a:t>
            </a:r>
            <a:r>
              <a:rPr lang="ru-RU" sz="4000" dirty="0"/>
              <a:t>. В южном Дагестане также компактно проживают </a:t>
            </a:r>
            <a:r>
              <a:rPr lang="ru-RU" sz="4000" dirty="0">
                <a:hlinkClick r:id="rId17" tooltip="Горские евреи"/>
              </a:rPr>
              <a:t>горские евреи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Языковые группы народов Дагестана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264696"/>
          </a:xfrm>
        </p:spPr>
        <p:txBody>
          <a:bodyPr>
            <a:noAutofit/>
          </a:bodyPr>
          <a:lstStyle/>
          <a:p>
            <a:r>
              <a:rPr lang="ru-RU" sz="1800" dirty="0"/>
              <a:t>Народы </a:t>
            </a:r>
            <a:r>
              <a:rPr lang="ru-RU" sz="1800" dirty="0">
                <a:hlinkClick r:id="rId2" tooltip="Дагестан"/>
              </a:rPr>
              <a:t>Дагестана</a:t>
            </a:r>
            <a:r>
              <a:rPr lang="ru-RU" sz="1800" dirty="0"/>
              <a:t> говорят на языках четырёх основных </a:t>
            </a:r>
            <a:r>
              <a:rPr lang="ru-RU" sz="1800" dirty="0">
                <a:hlinkClick r:id="rId3" tooltip="Языковые семьи и группы"/>
              </a:rPr>
              <a:t>языковых групп</a:t>
            </a:r>
            <a:r>
              <a:rPr lang="ru-RU" sz="1800" dirty="0"/>
              <a:t>.</a:t>
            </a:r>
          </a:p>
          <a:p>
            <a:r>
              <a:rPr lang="ru-RU" sz="1800" dirty="0"/>
              <a:t>На языках </a:t>
            </a:r>
            <a:r>
              <a:rPr lang="ru-RU" sz="1800" dirty="0" err="1">
                <a:hlinkClick r:id="rId4" tooltip="Нахские языки"/>
              </a:rPr>
              <a:t>нахской</a:t>
            </a:r>
            <a:r>
              <a:rPr lang="ru-RU" sz="1800" dirty="0"/>
              <a:t> и </a:t>
            </a:r>
            <a:r>
              <a:rPr lang="ru-RU" sz="1800" dirty="0">
                <a:hlinkClick r:id="rId5" tooltip="Дагестанские языки"/>
              </a:rPr>
              <a:t>дагестанской ветвей</a:t>
            </a:r>
            <a:r>
              <a:rPr lang="ru-RU" sz="1800" dirty="0"/>
              <a:t> </a:t>
            </a:r>
            <a:r>
              <a:rPr lang="ru-RU" sz="1800" b="1" dirty="0">
                <a:hlinkClick r:id="rId6" tooltip="Нахско-дагестанские языки"/>
              </a:rPr>
              <a:t>нахско-дагестанской языковой семьи</a:t>
            </a:r>
            <a:r>
              <a:rPr lang="ru-RU" sz="1800" dirty="0"/>
              <a:t> говорят следующие народы (численность в </a:t>
            </a:r>
            <a:r>
              <a:rPr lang="ru-RU" sz="1800" dirty="0">
                <a:hlinkClick r:id="rId2" tooltip="Дагестан"/>
              </a:rPr>
              <a:t>Дагестане</a:t>
            </a:r>
            <a:r>
              <a:rPr lang="ru-RU" sz="1800" dirty="0"/>
              <a:t>):</a:t>
            </a:r>
          </a:p>
          <a:p>
            <a:pPr lvl="0">
              <a:buNone/>
            </a:pPr>
            <a:r>
              <a:rPr lang="ru-RU" sz="1800" b="1" dirty="0" smtClean="0">
                <a:hlinkClick r:id="rId7" tooltip="Аварцы"/>
              </a:rPr>
              <a:t>Аварцы</a:t>
            </a:r>
            <a:r>
              <a:rPr lang="ru-RU" sz="1800" b="1" dirty="0"/>
              <a:t>, </a:t>
            </a:r>
            <a:r>
              <a:rPr lang="ru-RU" sz="1800" b="1" dirty="0">
                <a:hlinkClick r:id="rId8" tooltip="Андо-цезские народы"/>
              </a:rPr>
              <a:t>андо-цезские народы</a:t>
            </a:r>
            <a:r>
              <a:rPr lang="ru-RU" sz="1800" b="1" dirty="0"/>
              <a:t> и </a:t>
            </a:r>
            <a:r>
              <a:rPr lang="ru-RU" sz="1800" b="1" dirty="0">
                <a:hlinkClick r:id="rId9" tooltip="Арчинцы"/>
              </a:rPr>
              <a:t>арчинцы</a:t>
            </a:r>
            <a:r>
              <a:rPr lang="ru-RU" sz="1800" b="1" dirty="0"/>
              <a:t> — </a:t>
            </a:r>
            <a:r>
              <a:rPr lang="ru-RU" sz="1800" b="1" dirty="0" smtClean="0"/>
              <a:t>850,0 </a:t>
            </a:r>
            <a:r>
              <a:rPr lang="ru-RU" sz="1800" b="1" dirty="0"/>
              <a:t>тыс. чел. (29,2 %, 2010 г.)</a:t>
            </a:r>
          </a:p>
          <a:p>
            <a:pPr lvl="0"/>
            <a:r>
              <a:rPr lang="ru-RU" sz="1800" b="1" dirty="0">
                <a:hlinkClick r:id="rId10" tooltip="Даргинцы"/>
              </a:rPr>
              <a:t>Даргинцы</a:t>
            </a:r>
            <a:r>
              <a:rPr lang="ru-RU" sz="1800" b="1" dirty="0"/>
              <a:t> — </a:t>
            </a:r>
            <a:r>
              <a:rPr lang="ru-RU" sz="1800" b="1" dirty="0" smtClean="0"/>
              <a:t>490,4 </a:t>
            </a:r>
            <a:r>
              <a:rPr lang="ru-RU" sz="1800" b="1" dirty="0"/>
              <a:t>тыс. (16,9 %, 2010 г.)</a:t>
            </a:r>
          </a:p>
          <a:p>
            <a:pPr lvl="0"/>
            <a:r>
              <a:rPr lang="ru-RU" sz="1800" b="1" dirty="0">
                <a:hlinkClick r:id="rId11" tooltip="Лезгины"/>
              </a:rPr>
              <a:t>Лезгины</a:t>
            </a:r>
            <a:r>
              <a:rPr lang="ru-RU" sz="1800" b="1" dirty="0"/>
              <a:t> — </a:t>
            </a:r>
            <a:r>
              <a:rPr lang="ru-RU" sz="1800" b="1" dirty="0" smtClean="0"/>
              <a:t>385,2 </a:t>
            </a:r>
            <a:r>
              <a:rPr lang="ru-RU" sz="1800" b="1" dirty="0"/>
              <a:t>тыс. (13,2 %, 2010 г.)</a:t>
            </a:r>
          </a:p>
          <a:p>
            <a:pPr lvl="0"/>
            <a:r>
              <a:rPr lang="ru-RU" sz="1800" b="1" dirty="0">
                <a:hlinkClick r:id="rId12" tooltip="Лакцы"/>
              </a:rPr>
              <a:t>Лакцы</a:t>
            </a:r>
            <a:r>
              <a:rPr lang="ru-RU" sz="1800" b="1" dirty="0"/>
              <a:t> — </a:t>
            </a:r>
            <a:r>
              <a:rPr lang="ru-RU" sz="1800" b="1" dirty="0" smtClean="0"/>
              <a:t> </a:t>
            </a:r>
            <a:r>
              <a:rPr lang="ru-RU" sz="1800" b="1" dirty="0"/>
              <a:t>161,3 тыс. (5,5 %, 2010 г.)</a:t>
            </a:r>
          </a:p>
          <a:p>
            <a:pPr lvl="0"/>
            <a:r>
              <a:rPr lang="ru-RU" sz="1800" b="1" dirty="0" err="1">
                <a:hlinkClick r:id="rId13" tooltip="Табасараны"/>
              </a:rPr>
              <a:t>Табасараны</a:t>
            </a:r>
            <a:r>
              <a:rPr lang="ru-RU" sz="1800" b="1" dirty="0"/>
              <a:t> — </a:t>
            </a:r>
            <a:r>
              <a:rPr lang="ru-RU" sz="1800" b="1" dirty="0" smtClean="0"/>
              <a:t> </a:t>
            </a:r>
            <a:r>
              <a:rPr lang="ru-RU" sz="1800" b="1" dirty="0"/>
              <a:t>118,8 тыс. (4,15 %, 2010 г.)</a:t>
            </a:r>
          </a:p>
          <a:p>
            <a:pPr lvl="0"/>
            <a:r>
              <a:rPr lang="ru-RU" sz="1800" b="1" dirty="0">
                <a:hlinkClick r:id="rId14" tooltip="Чеченцы"/>
              </a:rPr>
              <a:t>Чеченцы</a:t>
            </a:r>
            <a:r>
              <a:rPr lang="ru-RU" sz="1800" b="1" dirty="0"/>
              <a:t> </a:t>
            </a:r>
            <a:r>
              <a:rPr lang="ru-RU" sz="1800" b="1" dirty="0" smtClean="0"/>
              <a:t>—  </a:t>
            </a:r>
            <a:r>
              <a:rPr lang="ru-RU" sz="1800" b="1" dirty="0"/>
              <a:t>93,7 тыс. (3,2 %, 2010 г.)</a:t>
            </a:r>
          </a:p>
          <a:p>
            <a:pPr lvl="0"/>
            <a:r>
              <a:rPr lang="ru-RU" sz="1800" b="1" dirty="0">
                <a:hlinkClick r:id="rId15" tooltip="Агулы"/>
              </a:rPr>
              <a:t>Агулы</a:t>
            </a:r>
            <a:r>
              <a:rPr lang="ru-RU" sz="1800" b="1" dirty="0"/>
              <a:t> — </a:t>
            </a:r>
            <a:r>
              <a:rPr lang="ru-RU" sz="1800" b="1" dirty="0" smtClean="0"/>
              <a:t> </a:t>
            </a:r>
            <a:r>
              <a:rPr lang="ru-RU" sz="1800" b="1" dirty="0"/>
              <a:t>28,1 тыс. (1,0 %, 2010 г.)</a:t>
            </a:r>
          </a:p>
          <a:p>
            <a:pPr lvl="0"/>
            <a:r>
              <a:rPr lang="ru-RU" sz="1800" b="1" dirty="0" err="1">
                <a:hlinkClick r:id="rId16" tooltip="Рутульцы"/>
              </a:rPr>
              <a:t>Рутульцы</a:t>
            </a:r>
            <a:r>
              <a:rPr lang="ru-RU" sz="1800" b="1" dirty="0"/>
              <a:t> — </a:t>
            </a:r>
            <a:r>
              <a:rPr lang="ru-RU" sz="1800" b="1" dirty="0" smtClean="0"/>
              <a:t>, </a:t>
            </a:r>
            <a:r>
              <a:rPr lang="ru-RU" sz="1800" b="1" dirty="0"/>
              <a:t>27,9 тыс. (1,0 %, 2010 г.)</a:t>
            </a:r>
          </a:p>
          <a:p>
            <a:pPr lvl="0"/>
            <a:r>
              <a:rPr lang="ru-RU" sz="1800" b="1" dirty="0">
                <a:hlinkClick r:id="rId17" tooltip="Цахуры"/>
              </a:rPr>
              <a:t>Цахуры</a:t>
            </a:r>
            <a:r>
              <a:rPr lang="ru-RU" sz="1800" b="1" dirty="0"/>
              <a:t> — </a:t>
            </a:r>
            <a:r>
              <a:rPr lang="ru-RU" sz="1800" b="1" dirty="0" smtClean="0"/>
              <a:t> </a:t>
            </a:r>
            <a:r>
              <a:rPr lang="ru-RU" sz="1800" b="1" dirty="0"/>
              <a:t>9,8 тыс. (0,3 %, 2010 г.)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458</TotalTime>
  <Words>336</Words>
  <Application>Microsoft Office PowerPoint</Application>
  <PresentationFormat>Экран (4:3)</PresentationFormat>
  <Paragraphs>172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Натуральные материалы</vt:lpstr>
      <vt:lpstr>Население  Дагестана</vt:lpstr>
      <vt:lpstr>Население  Дагестана</vt:lpstr>
      <vt:lpstr>Этническая карта Дагестана. 1-смешанное, 2-аварцы, 3-даргинцы, 4-лезгины, 5-лакцы, 6-табасараны, 7-агулы, 8-рутульцы, 9-цахуры, 10-кумыки, 11-ногайцы, 12-азербайджанцы, 13-русские </vt:lpstr>
      <vt:lpstr>Численность  населения</vt:lpstr>
      <vt:lpstr>  Демография.Рождаемость (число родившихся на 1000 человек населения</vt:lpstr>
      <vt:lpstr>Ожидаемая продолжительность жизни при рождении (число лет)</vt:lpstr>
      <vt:lpstr>Народы  Дагестана</vt:lpstr>
      <vt:lpstr>Кроме этого в юго-западном Дагестане (Западном «горном Дагестане») проживают ещё 14 народностей, которые официально в переписях включаются как этнические группы в </vt:lpstr>
      <vt:lpstr>Языковые группы народов Дагестана</vt:lpstr>
      <vt:lpstr>На языках тюркской группы алтайской языковой семьи в Дагестане говорят: </vt:lpstr>
      <vt:lpstr>На языках славянской группы индоевропейской языковой семьи в Дагестане говорят:</vt:lpstr>
      <vt:lpstr>На языках иранской группы индоевропейской языковой семьи в Дагестане говорят: </vt:lpstr>
      <vt:lpstr>Национальный  состав</vt:lpstr>
      <vt:lpstr>Религия </vt:lpstr>
      <vt:lpstr>Джума-мечеть </vt:lpstr>
      <vt:lpstr>Церковь в г.Хасавюрте</vt:lpstr>
      <vt:lpstr>Синагога</vt:lpstr>
      <vt:lpstr>Города Дагестана</vt:lpstr>
      <vt:lpstr>Районы с  центрами</vt:lpstr>
      <vt:lpstr>Районы</vt:lpstr>
      <vt:lpstr>Районы</vt:lpstr>
      <vt:lpstr>Районы</vt:lpstr>
      <vt:lpstr>Районы</vt:lpstr>
      <vt:lpstr>Районы</vt:lpstr>
      <vt:lpstr>Дагестанцы  в  национальной  одежде</vt:lpstr>
    </vt:vector>
  </TitlesOfParts>
  <Company>СОШ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 Дагестана</dc:title>
  <dc:creator>География</dc:creator>
  <cp:lastModifiedBy>Microsoft Office</cp:lastModifiedBy>
  <cp:revision>44</cp:revision>
  <dcterms:created xsi:type="dcterms:W3CDTF">2013-04-26T15:22:05Z</dcterms:created>
  <dcterms:modified xsi:type="dcterms:W3CDTF">2021-05-26T19:48:26Z</dcterms:modified>
</cp:coreProperties>
</file>